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7"/>
  </p:notesMasterIdLst>
  <p:sldIdLst>
    <p:sldId id="256" r:id="rId3"/>
    <p:sldId id="258" r:id="rId4"/>
    <p:sldId id="259" r:id="rId5"/>
    <p:sldId id="263" r:id="rId6"/>
    <p:sldId id="297" r:id="rId7"/>
    <p:sldId id="298" r:id="rId8"/>
    <p:sldId id="299" r:id="rId9"/>
    <p:sldId id="300" r:id="rId10"/>
    <p:sldId id="301" r:id="rId11"/>
    <p:sldId id="302" r:id="rId12"/>
    <p:sldId id="303" r:id="rId13"/>
    <p:sldId id="305" r:id="rId14"/>
    <p:sldId id="304" r:id="rId15"/>
    <p:sldId id="306" r:id="rId16"/>
    <p:sldId id="307" r:id="rId17"/>
    <p:sldId id="309" r:id="rId18"/>
    <p:sldId id="310" r:id="rId19"/>
    <p:sldId id="311" r:id="rId20"/>
    <p:sldId id="312" r:id="rId21"/>
    <p:sldId id="313" r:id="rId22"/>
    <p:sldId id="321" r:id="rId23"/>
    <p:sldId id="316" r:id="rId24"/>
    <p:sldId id="315" r:id="rId25"/>
    <p:sldId id="317" r:id="rId26"/>
    <p:sldId id="318" r:id="rId27"/>
    <p:sldId id="319" r:id="rId28"/>
    <p:sldId id="320" r:id="rId29"/>
    <p:sldId id="322" r:id="rId30"/>
    <p:sldId id="323" r:id="rId31"/>
    <p:sldId id="324" r:id="rId32"/>
    <p:sldId id="325" r:id="rId33"/>
    <p:sldId id="326" r:id="rId34"/>
    <p:sldId id="327" r:id="rId35"/>
    <p:sldId id="328" r:id="rId36"/>
    <p:sldId id="329" r:id="rId37"/>
    <p:sldId id="331" r:id="rId38"/>
    <p:sldId id="332" r:id="rId39"/>
    <p:sldId id="330" r:id="rId40"/>
    <p:sldId id="337" r:id="rId41"/>
    <p:sldId id="338" r:id="rId42"/>
    <p:sldId id="333" r:id="rId43"/>
    <p:sldId id="339" r:id="rId44"/>
    <p:sldId id="334" r:id="rId45"/>
    <p:sldId id="340" r:id="rId46"/>
    <p:sldId id="341" r:id="rId47"/>
    <p:sldId id="274" r:id="rId48"/>
    <p:sldId id="342" r:id="rId49"/>
    <p:sldId id="343" r:id="rId50"/>
    <p:sldId id="344" r:id="rId51"/>
    <p:sldId id="345" r:id="rId52"/>
    <p:sldId id="346" r:id="rId53"/>
    <p:sldId id="347" r:id="rId54"/>
    <p:sldId id="348" r:id="rId55"/>
    <p:sldId id="278" r:id="rId56"/>
  </p:sldIdLst>
  <p:sldSz cx="9144000" cy="5143500" type="screen16x9"/>
  <p:notesSz cx="6858000" cy="9144000"/>
  <p:embeddedFontLst>
    <p:embeddedFont>
      <p:font typeface="Advent Pro SemiBold" panose="02000506040000020004" pitchFamily="2" charset="77"/>
      <p:regular r:id="rId58"/>
      <p:bold r:id="rId59"/>
    </p:embeddedFont>
    <p:embeddedFont>
      <p:font typeface="Fira Sans Extra Condensed Medium" panose="020B0603050000020004" pitchFamily="34" charset="0"/>
      <p:regular r:id="rId60"/>
      <p:bold r:id="rId61"/>
      <p:italic r:id="rId62"/>
      <p:boldItalic r:id="rId63"/>
    </p:embeddedFont>
    <p:embeddedFont>
      <p:font typeface="Maven Pro" pitchFamily="2" charset="77"/>
      <p:regular r:id="rId64"/>
      <p:bold r:id="rId65"/>
    </p:embeddedFont>
    <p:embeddedFont>
      <p:font typeface="Poppins" pitchFamily="2" charset="77"/>
      <p:regular r:id="rId66"/>
      <p:bold r:id="rId67"/>
      <p:italic r:id="rId68"/>
      <p:boldItalic r:id="rId69"/>
    </p:embeddedFont>
    <p:embeddedFont>
      <p:font typeface="Proxima Nova" panose="02000506030000020004" pitchFamily="2" charset="0"/>
      <p:regular r:id="rId70"/>
      <p:bold r:id="rId71"/>
      <p:italic r:id="rId72"/>
      <p:boldItalic r:id="rId73"/>
    </p:embeddedFont>
    <p:embeddedFont>
      <p:font typeface="Proxima Nova Semibold" panose="02000506030000020004" pitchFamily="2" charset="0"/>
      <p:regular r:id="rId74"/>
      <p:bold r:id="rId75"/>
      <p:italic r:id="rId76"/>
      <p:boldItalic r:id="rId77"/>
    </p:embeddedFont>
    <p:embeddedFont>
      <p:font typeface="Share Tech" pitchFamily="2" charset="77"/>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25745E6F-A2E5-9C46-BFEE-4C55B3CE0F49}">
          <p14:sldIdLst>
            <p14:sldId id="256"/>
            <p14:sldId id="258"/>
          </p14:sldIdLst>
        </p14:section>
        <p14:section name="data quality" id="{DA47FFCE-A0F7-AA49-9CD0-E2A3AEE02A01}">
          <p14:sldIdLst>
            <p14:sldId id="259"/>
            <p14:sldId id="263"/>
            <p14:sldId id="297"/>
            <p14:sldId id="298"/>
            <p14:sldId id="299"/>
            <p14:sldId id="300"/>
          </p14:sldIdLst>
        </p14:section>
        <p14:section name="Voicebot &amp; chatbot" id="{CF492E63-655A-0145-8F09-30FDC4426860}">
          <p14:sldIdLst>
            <p14:sldId id="301"/>
            <p14:sldId id="302"/>
            <p14:sldId id="303"/>
            <p14:sldId id="305"/>
            <p14:sldId id="304"/>
            <p14:sldId id="306"/>
            <p14:sldId id="307"/>
            <p14:sldId id="309"/>
            <p14:sldId id="310"/>
            <p14:sldId id="311"/>
            <p14:sldId id="312"/>
            <p14:sldId id="313"/>
          </p14:sldIdLst>
        </p14:section>
        <p14:section name="santé" id="{322718F2-26E3-F84F-AFE3-7C4A23477482}">
          <p14:sldIdLst>
            <p14:sldId id="321"/>
            <p14:sldId id="316"/>
            <p14:sldId id="315"/>
            <p14:sldId id="317"/>
            <p14:sldId id="318"/>
            <p14:sldId id="319"/>
            <p14:sldId id="320"/>
          </p14:sldIdLst>
        </p14:section>
        <p14:section name="ecommerce" id="{2BE3FCA7-F12B-534B-B2C5-0CEF018BEFB0}">
          <p14:sldIdLst>
            <p14:sldId id="322"/>
            <p14:sldId id="323"/>
            <p14:sldId id="324"/>
            <p14:sldId id="325"/>
            <p14:sldId id="326"/>
            <p14:sldId id="327"/>
            <p14:sldId id="328"/>
            <p14:sldId id="329"/>
            <p14:sldId id="331"/>
            <p14:sldId id="332"/>
            <p14:sldId id="330"/>
            <p14:sldId id="337"/>
            <p14:sldId id="338"/>
          </p14:sldIdLst>
        </p14:section>
        <p14:section name="social media" id="{D55FF225-800B-9649-9E8E-F7137AD61878}">
          <p14:sldIdLst>
            <p14:sldId id="333"/>
            <p14:sldId id="339"/>
            <p14:sldId id="334"/>
            <p14:sldId id="340"/>
            <p14:sldId id="341"/>
            <p14:sldId id="274"/>
            <p14:sldId id="342"/>
            <p14:sldId id="343"/>
          </p14:sldIdLst>
        </p14:section>
        <p14:section name="bank &amp; assurances" id="{5D6386CE-CC9C-6B4F-92FE-84D8DFC62A66}">
          <p14:sldIdLst>
            <p14:sldId id="344"/>
            <p14:sldId id="345"/>
            <p14:sldId id="346"/>
            <p14:sldId id="347"/>
            <p14:sldId id="348"/>
          </p14:sldIdLst>
        </p14:section>
        <p14:section name="conclusion" id="{3559D3D6-4DF4-2C4B-8C35-8ADDE90B8E53}">
          <p14:sldIdLst>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8AC"/>
    <a:srgbClr val="00CFCD"/>
    <a:srgbClr val="FF9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2CB967-991D-46CA-880C-913E34421F87}">
  <a:tblStyle styleId="{952CB967-991D-46CA-880C-913E34421F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0"/>
    <p:restoredTop sz="94719"/>
  </p:normalViewPr>
  <p:slideViewPr>
    <p:cSldViewPr snapToGrid="0">
      <p:cViewPr>
        <p:scale>
          <a:sx n="180" d="100"/>
          <a:sy n="180" d="100"/>
        </p:scale>
        <p:origin x="150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4.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73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112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57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83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42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5"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674004" y="2832324"/>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pitchFamily="2" charset="77"/>
                <a:cs typeface="Poppins" pitchFamily="2" charset="77"/>
              </a:rPr>
              <a:t>Applications &amp; </a:t>
            </a:r>
            <a:r>
              <a:rPr lang="en" dirty="0" err="1">
                <a:latin typeface="Poppins" pitchFamily="2" charset="77"/>
                <a:cs typeface="Poppins" pitchFamily="2" charset="77"/>
              </a:rPr>
              <a:t>exemples</a:t>
            </a:r>
            <a:endParaRPr dirty="0">
              <a:latin typeface="Poppins" pitchFamily="2" charset="77"/>
              <a:cs typeface="Poppins" pitchFamily="2" charset="77"/>
            </a:endParaRPr>
          </a:p>
        </p:txBody>
      </p:sp>
      <p:sp>
        <p:nvSpPr>
          <p:cNvPr id="435" name="Google Shape;435;p25"/>
          <p:cNvSpPr txBox="1">
            <a:spLocks noGrp="1"/>
          </p:cNvSpPr>
          <p:nvPr>
            <p:ph type="ctrTitle"/>
          </p:nvPr>
        </p:nvSpPr>
        <p:spPr>
          <a:xfrm>
            <a:off x="1601880" y="728311"/>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Poppins" pitchFamily="2" charset="77"/>
                <a:cs typeface="Poppins" pitchFamily="2" charset="77"/>
              </a:rPr>
              <a:t>NLP &amp; </a:t>
            </a:r>
            <a:r>
              <a:rPr lang="en" dirty="0" err="1">
                <a:latin typeface="Poppins" pitchFamily="2" charset="77"/>
                <a:cs typeface="Poppins" pitchFamily="2" charset="77"/>
              </a:rPr>
              <a:t>Industrie</a:t>
            </a:r>
            <a:endParaRPr dirty="0">
              <a:latin typeface="Poppins" pitchFamily="2" charset="77"/>
              <a:cs typeface="Poppins" pitchFamily="2" charset="77"/>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96D298-FACE-CB44-DBDD-2CF8FD5B7D93}"/>
              </a:ext>
            </a:extLst>
          </p:cNvPr>
          <p:cNvSpPr>
            <a:spLocks noGrp="1"/>
          </p:cNvSpPr>
          <p:nvPr>
            <p:ph type="ctrTitle"/>
          </p:nvPr>
        </p:nvSpPr>
        <p:spPr>
          <a:xfrm>
            <a:off x="184297" y="206083"/>
            <a:ext cx="8520223" cy="2052600"/>
          </a:xfrm>
        </p:spPr>
        <p:txBody>
          <a:bodyPr/>
          <a:lstStyle/>
          <a:p>
            <a:r>
              <a:rPr lang="fr-FR" dirty="0" err="1">
                <a:latin typeface="Poppins" pitchFamily="2" charset="77"/>
                <a:cs typeface="Poppins" pitchFamily="2" charset="77"/>
              </a:rPr>
              <a:t>Chatbots</a:t>
            </a:r>
            <a:r>
              <a:rPr lang="fr-FR" dirty="0">
                <a:latin typeface="Poppins" pitchFamily="2" charset="77"/>
                <a:cs typeface="Poppins" pitchFamily="2" charset="77"/>
              </a:rPr>
              <a:t> &amp; </a:t>
            </a:r>
            <a:r>
              <a:rPr lang="fr-FR" dirty="0" err="1">
                <a:latin typeface="Poppins" pitchFamily="2" charset="77"/>
                <a:cs typeface="Poppins" pitchFamily="2" charset="77"/>
              </a:rPr>
              <a:t>voicebots</a:t>
            </a:r>
            <a:r>
              <a:rPr lang="fr-FR" dirty="0">
                <a:latin typeface="Poppins" pitchFamily="2" charset="77"/>
                <a:cs typeface="Poppins" pitchFamily="2" charset="77"/>
              </a:rPr>
              <a:t> </a:t>
            </a:r>
          </a:p>
        </p:txBody>
      </p:sp>
      <p:sp>
        <p:nvSpPr>
          <p:cNvPr id="3" name="Sous-titre 2">
            <a:extLst>
              <a:ext uri="{FF2B5EF4-FFF2-40B4-BE49-F238E27FC236}">
                <a16:creationId xmlns:a16="http://schemas.microsoft.com/office/drawing/2014/main" id="{CED617B2-07A6-C2CE-C869-697FF141067F}"/>
              </a:ext>
            </a:extLst>
          </p:cNvPr>
          <p:cNvSpPr>
            <a:spLocks noGrp="1"/>
          </p:cNvSpPr>
          <p:nvPr>
            <p:ph type="subTitle" idx="1"/>
          </p:nvPr>
        </p:nvSpPr>
        <p:spPr>
          <a:xfrm>
            <a:off x="1042755" y="2258683"/>
            <a:ext cx="7279791" cy="792600"/>
          </a:xfrm>
        </p:spPr>
        <p:txBody>
          <a:bodyPr/>
          <a:lstStyle/>
          <a:p>
            <a:pPr algn="l"/>
            <a:r>
              <a:rPr lang="fr-FR" dirty="0">
                <a:latin typeface="Poppins" pitchFamily="2" charset="77"/>
                <a:cs typeface="Poppins" pitchFamily="2" charset="77"/>
              </a:rPr>
              <a:t>Les </a:t>
            </a:r>
            <a:r>
              <a:rPr lang="fr-FR" dirty="0" err="1">
                <a:latin typeface="Poppins" pitchFamily="2" charset="77"/>
                <a:cs typeface="Poppins" pitchFamily="2" charset="77"/>
              </a:rPr>
              <a:t>chatbots</a:t>
            </a:r>
            <a:r>
              <a:rPr lang="fr-FR" dirty="0">
                <a:latin typeface="Poppins" pitchFamily="2" charset="77"/>
                <a:cs typeface="Poppins" pitchFamily="2" charset="77"/>
              </a:rPr>
              <a:t> sont des </a:t>
            </a:r>
            <a:r>
              <a:rPr lang="fr-FR" dirty="0">
                <a:solidFill>
                  <a:srgbClr val="00CFCD"/>
                </a:solidFill>
                <a:latin typeface="Poppins" pitchFamily="2" charset="77"/>
                <a:cs typeface="Poppins" pitchFamily="2" charset="77"/>
              </a:rPr>
              <a:t>systèmes interactifs </a:t>
            </a:r>
            <a:r>
              <a:rPr lang="fr-FR" dirty="0">
                <a:latin typeface="Poppins" pitchFamily="2" charset="77"/>
                <a:cs typeface="Poppins" pitchFamily="2" charset="77"/>
              </a:rPr>
              <a:t>qui permettent aux utilisateurs d'interagir en langage naturel. </a:t>
            </a:r>
          </a:p>
          <a:p>
            <a:pPr algn="l"/>
            <a:endParaRPr lang="fr-FR" dirty="0"/>
          </a:p>
          <a:p>
            <a:pPr algn="l"/>
            <a:r>
              <a:rPr lang="fr-FR" dirty="0">
                <a:latin typeface="Poppins" pitchFamily="2" charset="77"/>
                <a:cs typeface="Poppins" pitchFamily="2" charset="77"/>
              </a:rPr>
              <a:t>Ils interagissent généralement par le biais de textes, mais peuvent également utiliser des interfaces vocales. </a:t>
            </a:r>
          </a:p>
        </p:txBody>
      </p:sp>
    </p:spTree>
    <p:extLst>
      <p:ext uri="{BB962C8B-B14F-4D97-AF65-F5344CB8AC3E}">
        <p14:creationId xmlns:p14="http://schemas.microsoft.com/office/powerpoint/2010/main" val="1476655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ECFD447-8AEE-5D20-8CD7-A6FE1FB46013}"/>
              </a:ext>
            </a:extLst>
          </p:cNvPr>
          <p:cNvSpPr>
            <a:spLocks noGrp="1"/>
          </p:cNvSpPr>
          <p:nvPr>
            <p:ph type="body" idx="1"/>
          </p:nvPr>
        </p:nvSpPr>
        <p:spPr>
          <a:xfrm>
            <a:off x="708837" y="1123728"/>
            <a:ext cx="7620000" cy="1296300"/>
          </a:xfrm>
        </p:spPr>
        <p:txBody>
          <a:bodyPr/>
          <a:lstStyle/>
          <a:p>
            <a:pPr marL="152400" indent="0">
              <a:buNone/>
            </a:pPr>
            <a:r>
              <a:rPr lang="fr-FR" sz="1400" b="1" i="0" u="none" strike="noStrike" dirty="0">
                <a:solidFill>
                  <a:srgbClr val="E998AC"/>
                </a:solidFill>
                <a:effectLst/>
                <a:latin typeface="Poppins" pitchFamily="2" charset="77"/>
                <a:cs typeface="Poppins" pitchFamily="2" charset="77"/>
              </a:rPr>
              <a:t>Achats et commerce électronique</a:t>
            </a:r>
          </a:p>
          <a:p>
            <a:pPr marL="152400" indent="0">
              <a:buNone/>
            </a:pPr>
            <a:br>
              <a:rPr lang="fr-FR" sz="1400" dirty="0">
                <a:solidFill>
                  <a:schemeClr val="bg1"/>
                </a:solidFill>
                <a:latin typeface="Poppins" pitchFamily="2" charset="77"/>
                <a:cs typeface="Poppins" pitchFamily="2" charset="77"/>
              </a:rPr>
            </a:br>
            <a:r>
              <a:rPr lang="fr-FR" sz="1400" b="0" i="0" u="none" strike="noStrike" dirty="0">
                <a:solidFill>
                  <a:schemeClr val="bg1"/>
                </a:solidFill>
                <a:effectLst/>
                <a:latin typeface="Poppins" pitchFamily="2" charset="77"/>
                <a:cs typeface="Poppins" pitchFamily="2" charset="77"/>
              </a:rPr>
              <a:t>Depuis peu, les </a:t>
            </a:r>
            <a:r>
              <a:rPr lang="fr-FR" sz="1400" b="0" i="0" u="none" strike="noStrike" dirty="0" err="1">
                <a:solidFill>
                  <a:schemeClr val="bg1"/>
                </a:solidFill>
                <a:effectLst/>
                <a:latin typeface="Poppins" pitchFamily="2" charset="77"/>
                <a:cs typeface="Poppins" pitchFamily="2" charset="77"/>
              </a:rPr>
              <a:t>chatbots</a:t>
            </a:r>
            <a:r>
              <a:rPr lang="fr-FR" sz="1400" b="0" i="0" u="none" strike="noStrike" dirty="0">
                <a:solidFill>
                  <a:schemeClr val="bg1"/>
                </a:solidFill>
                <a:effectLst/>
                <a:latin typeface="Poppins" pitchFamily="2" charset="77"/>
                <a:cs typeface="Poppins" pitchFamily="2" charset="77"/>
              </a:rPr>
              <a:t> sont utilisés pour diverses </a:t>
            </a:r>
            <a:r>
              <a:rPr lang="fr-FR" sz="1400" b="0" i="0" u="sng" strike="noStrike" dirty="0">
                <a:solidFill>
                  <a:schemeClr val="bg1"/>
                </a:solidFill>
                <a:effectLst/>
                <a:latin typeface="Poppins" pitchFamily="2" charset="77"/>
                <a:cs typeface="Poppins" pitchFamily="2" charset="77"/>
              </a:rPr>
              <a:t>opérations de commerce </a:t>
            </a:r>
            <a:r>
              <a:rPr lang="fr-FR" sz="1400" b="0" i="0" u="none" strike="noStrike" dirty="0">
                <a:solidFill>
                  <a:schemeClr val="bg1"/>
                </a:solidFill>
                <a:effectLst/>
                <a:latin typeface="Poppins" pitchFamily="2" charset="77"/>
                <a:cs typeface="Poppins" pitchFamily="2" charset="77"/>
              </a:rPr>
              <a:t>électronique, notamment pour </a:t>
            </a:r>
            <a:r>
              <a:rPr lang="fr-FR" sz="1400" b="0" i="0" u="sng" strike="noStrike" dirty="0">
                <a:solidFill>
                  <a:schemeClr val="bg1"/>
                </a:solidFill>
                <a:effectLst/>
                <a:latin typeface="Poppins" pitchFamily="2" charset="77"/>
                <a:cs typeface="Poppins" pitchFamily="2" charset="77"/>
              </a:rPr>
              <a:t>passer ou modifier une commande</a:t>
            </a:r>
            <a:r>
              <a:rPr lang="fr-FR" sz="1400" b="0" i="0" u="none" strike="noStrike" dirty="0">
                <a:solidFill>
                  <a:schemeClr val="bg1"/>
                </a:solidFill>
                <a:effectLst/>
                <a:latin typeface="Poppins" pitchFamily="2" charset="77"/>
                <a:cs typeface="Poppins" pitchFamily="2" charset="77"/>
              </a:rPr>
              <a:t>, </a:t>
            </a:r>
            <a:r>
              <a:rPr lang="fr-FR" sz="1400" b="0" i="0" u="sng" strike="noStrike" dirty="0">
                <a:solidFill>
                  <a:schemeClr val="bg1"/>
                </a:solidFill>
                <a:effectLst/>
                <a:latin typeface="Poppins" pitchFamily="2" charset="77"/>
                <a:cs typeface="Poppins" pitchFamily="2" charset="77"/>
              </a:rPr>
              <a:t>effectuer un paiement</a:t>
            </a:r>
            <a:r>
              <a:rPr lang="fr-FR" sz="1400" b="0" i="0" u="none" strike="noStrike" dirty="0">
                <a:solidFill>
                  <a:schemeClr val="bg1"/>
                </a:solidFill>
                <a:effectLst/>
                <a:latin typeface="Poppins" pitchFamily="2" charset="77"/>
                <a:cs typeface="Poppins" pitchFamily="2" charset="77"/>
              </a:rPr>
              <a:t>, etc. </a:t>
            </a:r>
          </a:p>
          <a:p>
            <a:pPr marL="152400" indent="0">
              <a:buNone/>
            </a:pPr>
            <a:endParaRPr lang="fr-FR" sz="1400" dirty="0">
              <a:solidFill>
                <a:schemeClr val="bg1"/>
              </a:solidFill>
              <a:latin typeface="Poppins" pitchFamily="2" charset="77"/>
              <a:cs typeface="Poppins" pitchFamily="2" charset="77"/>
            </a:endParaRPr>
          </a:p>
          <a:p>
            <a:pPr marL="152400" indent="0">
              <a:buNone/>
            </a:pPr>
            <a:r>
              <a:rPr lang="fr-FR" sz="1400" b="0" i="0" u="none" strike="noStrike" dirty="0">
                <a:solidFill>
                  <a:schemeClr val="bg1"/>
                </a:solidFill>
                <a:effectLst/>
                <a:latin typeface="Poppins" pitchFamily="2" charset="77"/>
                <a:cs typeface="Poppins" pitchFamily="2" charset="77"/>
              </a:rPr>
              <a:t>Les bots permettant de </a:t>
            </a:r>
            <a:r>
              <a:rPr lang="fr-FR" sz="1400" b="0" i="0" u="sng" strike="noStrike" dirty="0">
                <a:solidFill>
                  <a:schemeClr val="bg1"/>
                </a:solidFill>
                <a:effectLst/>
                <a:latin typeface="Poppins" pitchFamily="2" charset="77"/>
                <a:cs typeface="Poppins" pitchFamily="2" charset="77"/>
              </a:rPr>
              <a:t>recommander divers articles </a:t>
            </a:r>
            <a:r>
              <a:rPr lang="fr-FR" sz="1400" b="0" i="0" u="none" strike="noStrike" dirty="0">
                <a:solidFill>
                  <a:schemeClr val="bg1"/>
                </a:solidFill>
                <a:effectLst/>
                <a:latin typeface="Poppins" pitchFamily="2" charset="77"/>
                <a:cs typeface="Poppins" pitchFamily="2" charset="77"/>
              </a:rPr>
              <a:t>présentent également un grand intérêt pour l'industrie du commerce électronique. </a:t>
            </a:r>
          </a:p>
          <a:p>
            <a:pPr marL="152400" indent="0">
              <a:buNone/>
            </a:pPr>
            <a:endParaRPr lang="fr-FR" sz="1400" dirty="0">
              <a:solidFill>
                <a:schemeClr val="bg1"/>
              </a:solidFill>
              <a:latin typeface="Poppins" pitchFamily="2" charset="77"/>
              <a:cs typeface="Poppins" pitchFamily="2" charset="77"/>
            </a:endParaRPr>
          </a:p>
          <a:p>
            <a:pPr marL="152400" indent="0">
              <a:buNone/>
            </a:pPr>
            <a:r>
              <a:rPr lang="fr-FR" sz="1400" b="0" i="0" u="none" strike="noStrike" dirty="0">
                <a:solidFill>
                  <a:schemeClr val="bg1"/>
                </a:solidFill>
                <a:effectLst/>
                <a:latin typeface="Poppins" pitchFamily="2" charset="77"/>
                <a:cs typeface="Poppins" pitchFamily="2" charset="77"/>
              </a:rPr>
              <a:t>Les industries se concentrent sur la construction de </a:t>
            </a:r>
            <a:r>
              <a:rPr lang="fr-FR" sz="1400" b="0" i="0" u="sng" strike="noStrike" dirty="0">
                <a:solidFill>
                  <a:schemeClr val="bg1"/>
                </a:solidFill>
                <a:effectLst/>
                <a:latin typeface="Poppins" pitchFamily="2" charset="77"/>
                <a:cs typeface="Poppins" pitchFamily="2" charset="77"/>
              </a:rPr>
              <a:t>systèmes de recommandation conversationnels</a:t>
            </a:r>
            <a:r>
              <a:rPr lang="fr-FR" sz="1400" b="0" i="0" u="none" strike="noStrike" dirty="0">
                <a:solidFill>
                  <a:schemeClr val="bg1"/>
                </a:solidFill>
                <a:effectLst/>
                <a:latin typeface="Poppins" pitchFamily="2" charset="77"/>
                <a:cs typeface="Poppins" pitchFamily="2" charset="77"/>
              </a:rPr>
              <a:t> afin de fournir une expérience utilisateur plus fluide.</a:t>
            </a:r>
            <a:br>
              <a:rPr lang="fr-FR" dirty="0"/>
            </a:br>
            <a:endParaRPr lang="fr-FR" dirty="0"/>
          </a:p>
        </p:txBody>
      </p:sp>
      <p:sp>
        <p:nvSpPr>
          <p:cNvPr id="3" name="Titre 2">
            <a:extLst>
              <a:ext uri="{FF2B5EF4-FFF2-40B4-BE49-F238E27FC236}">
                <a16:creationId xmlns:a16="http://schemas.microsoft.com/office/drawing/2014/main" id="{AC946AD1-6460-DCE7-1759-86604792DD6B}"/>
              </a:ext>
            </a:extLst>
          </p:cNvPr>
          <p:cNvSpPr>
            <a:spLocks noGrp="1"/>
          </p:cNvSpPr>
          <p:nvPr>
            <p:ph type="ctrTitle"/>
          </p:nvPr>
        </p:nvSpPr>
        <p:spPr/>
        <p:txBody>
          <a:bodyPr/>
          <a:lstStyle/>
          <a:p>
            <a:r>
              <a:rPr lang="fr-FR" dirty="0" err="1">
                <a:latin typeface="Poppins" pitchFamily="2" charset="77"/>
                <a:cs typeface="Poppins" pitchFamily="2" charset="77"/>
              </a:rPr>
              <a:t>Chatbots</a:t>
            </a:r>
            <a:endParaRPr lang="fr-FR" dirty="0">
              <a:latin typeface="Poppins" pitchFamily="2" charset="77"/>
              <a:cs typeface="Poppins" pitchFamily="2" charset="77"/>
            </a:endParaRPr>
          </a:p>
        </p:txBody>
      </p:sp>
    </p:spTree>
    <p:extLst>
      <p:ext uri="{BB962C8B-B14F-4D97-AF65-F5344CB8AC3E}">
        <p14:creationId xmlns:p14="http://schemas.microsoft.com/office/powerpoint/2010/main" val="37826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ECFD447-8AEE-5D20-8CD7-A6FE1FB46013}"/>
              </a:ext>
            </a:extLst>
          </p:cNvPr>
          <p:cNvSpPr>
            <a:spLocks noGrp="1"/>
          </p:cNvSpPr>
          <p:nvPr>
            <p:ph type="body" idx="1"/>
          </p:nvPr>
        </p:nvSpPr>
        <p:spPr>
          <a:xfrm>
            <a:off x="618825" y="1124154"/>
            <a:ext cx="7342276" cy="1296300"/>
          </a:xfrm>
        </p:spPr>
        <p:txBody>
          <a:bodyPr/>
          <a:lstStyle/>
          <a:p>
            <a:pPr marL="152400" indent="0">
              <a:buNone/>
            </a:pPr>
            <a:r>
              <a:rPr lang="fr-FR" b="1" i="0" u="none" strike="noStrike" dirty="0">
                <a:solidFill>
                  <a:srgbClr val="00CFCD"/>
                </a:solidFill>
                <a:effectLst/>
                <a:latin typeface="Poppins" pitchFamily="2" charset="77"/>
                <a:cs typeface="Poppins" pitchFamily="2" charset="77"/>
              </a:rPr>
              <a:t>Juridique</a:t>
            </a:r>
            <a:br>
              <a:rPr lang="fr-FR" dirty="0">
                <a:solidFill>
                  <a:schemeClr val="bg1"/>
                </a:solidFill>
                <a:latin typeface="Poppins" pitchFamily="2" charset="77"/>
                <a:cs typeface="Poppins" pitchFamily="2" charset="77"/>
              </a:rPr>
            </a:br>
            <a:r>
              <a:rPr lang="fr-FR" b="0" i="0" u="none" strike="noStrike" dirty="0">
                <a:solidFill>
                  <a:schemeClr val="bg1"/>
                </a:solidFill>
                <a:effectLst/>
                <a:latin typeface="Poppins" pitchFamily="2" charset="77"/>
                <a:cs typeface="Poppins" pitchFamily="2" charset="77"/>
              </a:rPr>
              <a:t>Dans les applications juridiques, les bots peuvent également être utilisés pour servir des FAQ aux utilisateurs. </a:t>
            </a:r>
          </a:p>
          <a:p>
            <a:pPr marL="152400" indent="0">
              <a:buNone/>
            </a:pPr>
            <a:endParaRPr lang="fr-FR" dirty="0">
              <a:solidFill>
                <a:schemeClr val="bg1"/>
              </a:solidFill>
              <a:latin typeface="Poppins" pitchFamily="2" charset="77"/>
              <a:cs typeface="Poppins" pitchFamily="2" charset="77"/>
            </a:endParaRPr>
          </a:p>
          <a:p>
            <a:pPr marL="152400" indent="0">
              <a:buNone/>
            </a:pPr>
            <a:r>
              <a:rPr lang="fr-FR" b="0" i="0" u="none" strike="noStrike" dirty="0">
                <a:solidFill>
                  <a:schemeClr val="bg1"/>
                </a:solidFill>
                <a:effectLst/>
                <a:latin typeface="Poppins" pitchFamily="2" charset="77"/>
                <a:cs typeface="Poppins" pitchFamily="2" charset="77"/>
              </a:rPr>
              <a:t>Ils peuvent même être utilisés pour des objectifs plus complexes, comme poser des questions de suivi. </a:t>
            </a:r>
          </a:p>
          <a:p>
            <a:pPr marL="152400" indent="0">
              <a:buNone/>
            </a:pPr>
            <a:endParaRPr lang="fr-FR" dirty="0">
              <a:solidFill>
                <a:schemeClr val="bg1"/>
              </a:solidFill>
              <a:latin typeface="Poppins" pitchFamily="2" charset="77"/>
              <a:cs typeface="Poppins" pitchFamily="2" charset="77"/>
            </a:endParaRPr>
          </a:p>
          <a:p>
            <a:pPr marL="152400" indent="0">
              <a:buNone/>
            </a:pPr>
            <a:r>
              <a:rPr lang="fr-FR" b="0" i="0" u="none" strike="noStrike" dirty="0">
                <a:solidFill>
                  <a:schemeClr val="bg1"/>
                </a:solidFill>
                <a:effectLst/>
                <a:latin typeface="Poppins" pitchFamily="2" charset="77"/>
                <a:cs typeface="Poppins" pitchFamily="2" charset="77"/>
              </a:rPr>
              <a:t>Par exemple, si un utilisateur demande des articles juridiques pour le suivi d'une affaire, un robot peut poser des questions spécifiques sur la nature de l'affaire afin de trouver une correspondance plus appropriée.</a:t>
            </a:r>
            <a:br>
              <a:rPr lang="fr-FR" dirty="0">
                <a:solidFill>
                  <a:schemeClr val="bg1"/>
                </a:solidFill>
              </a:rPr>
            </a:br>
            <a:br>
              <a:rPr lang="fr-FR" dirty="0">
                <a:solidFill>
                  <a:schemeClr val="bg1"/>
                </a:solidFill>
              </a:rPr>
            </a:br>
            <a:endParaRPr lang="fr-FR" dirty="0"/>
          </a:p>
        </p:txBody>
      </p:sp>
      <p:sp>
        <p:nvSpPr>
          <p:cNvPr id="3" name="Titre 2">
            <a:extLst>
              <a:ext uri="{FF2B5EF4-FFF2-40B4-BE49-F238E27FC236}">
                <a16:creationId xmlns:a16="http://schemas.microsoft.com/office/drawing/2014/main" id="{AC946AD1-6460-DCE7-1759-86604792DD6B}"/>
              </a:ext>
            </a:extLst>
          </p:cNvPr>
          <p:cNvSpPr>
            <a:spLocks noGrp="1"/>
          </p:cNvSpPr>
          <p:nvPr>
            <p:ph type="ctrTitle"/>
          </p:nvPr>
        </p:nvSpPr>
        <p:spPr/>
        <p:txBody>
          <a:bodyPr/>
          <a:lstStyle/>
          <a:p>
            <a:r>
              <a:rPr lang="fr-FR" dirty="0" err="1">
                <a:latin typeface="Poppins" pitchFamily="2" charset="77"/>
                <a:cs typeface="Poppins" pitchFamily="2" charset="77"/>
              </a:rPr>
              <a:t>Chatbots</a:t>
            </a:r>
            <a:endParaRPr lang="fr-FR" dirty="0">
              <a:latin typeface="Poppins" pitchFamily="2" charset="77"/>
              <a:cs typeface="Poppins" pitchFamily="2" charset="77"/>
            </a:endParaRPr>
          </a:p>
        </p:txBody>
      </p:sp>
    </p:spTree>
    <p:extLst>
      <p:ext uri="{BB962C8B-B14F-4D97-AF65-F5344CB8AC3E}">
        <p14:creationId xmlns:p14="http://schemas.microsoft.com/office/powerpoint/2010/main" val="104082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ECFD447-8AEE-5D20-8CD7-A6FE1FB46013}"/>
              </a:ext>
            </a:extLst>
          </p:cNvPr>
          <p:cNvSpPr>
            <a:spLocks noGrp="1"/>
          </p:cNvSpPr>
          <p:nvPr>
            <p:ph type="body" idx="1"/>
          </p:nvPr>
        </p:nvSpPr>
        <p:spPr>
          <a:xfrm>
            <a:off x="618825" y="1169125"/>
            <a:ext cx="7276344" cy="1296300"/>
          </a:xfrm>
        </p:spPr>
        <p:txBody>
          <a:bodyPr/>
          <a:lstStyle/>
          <a:p>
            <a:pPr marL="152400" indent="0">
              <a:buNone/>
            </a:pPr>
            <a:r>
              <a:rPr lang="fr-FR" b="1" i="0" u="none" strike="noStrike" dirty="0">
                <a:solidFill>
                  <a:srgbClr val="FF9972"/>
                </a:solidFill>
                <a:effectLst/>
                <a:latin typeface="Poppins" pitchFamily="2" charset="77"/>
                <a:cs typeface="Poppins" pitchFamily="2" charset="77"/>
              </a:rPr>
              <a:t>Médical</a:t>
            </a:r>
            <a:br>
              <a:rPr lang="fr-FR" dirty="0">
                <a:solidFill>
                  <a:schemeClr val="bg1"/>
                </a:solidFill>
                <a:latin typeface="Poppins" pitchFamily="2" charset="77"/>
                <a:cs typeface="Poppins" pitchFamily="2" charset="77"/>
              </a:rPr>
            </a:br>
            <a:r>
              <a:rPr lang="fr-FR" b="0" i="0" u="none" strike="noStrike" dirty="0">
                <a:solidFill>
                  <a:schemeClr val="bg1"/>
                </a:solidFill>
                <a:effectLst/>
                <a:latin typeface="Poppins" pitchFamily="2" charset="77"/>
                <a:cs typeface="Poppins" pitchFamily="2" charset="77"/>
              </a:rPr>
              <a:t>Dans les applications médicales et de santé, les robots FAQ sont d'une grande utilité. Ces bots peuvent aider les patients à </a:t>
            </a:r>
            <a:r>
              <a:rPr lang="fr-FR" b="0" i="0" u="sng" strike="noStrike" dirty="0">
                <a:solidFill>
                  <a:schemeClr val="bg1"/>
                </a:solidFill>
                <a:effectLst/>
                <a:latin typeface="Poppins" pitchFamily="2" charset="77"/>
                <a:cs typeface="Poppins" pitchFamily="2" charset="77"/>
              </a:rPr>
              <a:t>trouver rapidement des informations pertinentes</a:t>
            </a:r>
            <a:r>
              <a:rPr lang="fr-FR" b="0" i="0" u="none" strike="noStrike" dirty="0">
                <a:solidFill>
                  <a:schemeClr val="bg1"/>
                </a:solidFill>
                <a:effectLst/>
                <a:latin typeface="Poppins" pitchFamily="2" charset="77"/>
                <a:cs typeface="Poppins" pitchFamily="2" charset="77"/>
              </a:rPr>
              <a:t> en fonction de leurs symptômes. </a:t>
            </a:r>
          </a:p>
          <a:p>
            <a:pPr marL="152400" indent="0">
              <a:buNone/>
            </a:pPr>
            <a:endParaRPr lang="fr-FR" dirty="0">
              <a:solidFill>
                <a:schemeClr val="bg1"/>
              </a:solidFill>
              <a:latin typeface="Poppins" pitchFamily="2" charset="77"/>
              <a:cs typeface="Poppins" pitchFamily="2" charset="77"/>
            </a:endParaRPr>
          </a:p>
          <a:p>
            <a:pPr marL="152400" indent="0">
              <a:buNone/>
            </a:pPr>
            <a:r>
              <a:rPr lang="fr-FR" b="0" i="0" u="none" strike="noStrike" dirty="0">
                <a:solidFill>
                  <a:schemeClr val="bg1"/>
                </a:solidFill>
                <a:effectLst/>
                <a:latin typeface="Poppins" pitchFamily="2" charset="77"/>
                <a:cs typeface="Poppins" pitchFamily="2" charset="77"/>
              </a:rPr>
              <a:t>Récemment, on s'est également intéressé à la création de </a:t>
            </a:r>
            <a:r>
              <a:rPr lang="fr-FR" b="0" i="0" u="none" strike="noStrike" dirty="0" err="1">
                <a:solidFill>
                  <a:schemeClr val="bg1"/>
                </a:solidFill>
                <a:effectLst/>
                <a:latin typeface="Poppins" pitchFamily="2" charset="77"/>
                <a:cs typeface="Poppins" pitchFamily="2" charset="77"/>
              </a:rPr>
              <a:t>chatbots</a:t>
            </a:r>
            <a:r>
              <a:rPr lang="fr-FR" b="0" i="0" u="none" strike="noStrike" dirty="0">
                <a:solidFill>
                  <a:schemeClr val="bg1"/>
                </a:solidFill>
                <a:effectLst/>
                <a:latin typeface="Poppins" pitchFamily="2" charset="77"/>
                <a:cs typeface="Poppins" pitchFamily="2" charset="77"/>
              </a:rPr>
              <a:t> qui, en posant des questions pertinentes, permettent aux patients, en particulier aux personnes âgées, d'obtenir des informations utiles sur leur état de santé.</a:t>
            </a:r>
            <a:br>
              <a:rPr lang="fr-FR" dirty="0">
                <a:solidFill>
                  <a:schemeClr val="bg1"/>
                </a:solidFill>
              </a:rPr>
            </a:br>
            <a:br>
              <a:rPr lang="fr-FR" dirty="0">
                <a:solidFill>
                  <a:schemeClr val="bg1"/>
                </a:solidFill>
              </a:rPr>
            </a:br>
            <a:br>
              <a:rPr lang="fr-FR" dirty="0"/>
            </a:br>
            <a:endParaRPr lang="fr-FR" dirty="0"/>
          </a:p>
        </p:txBody>
      </p:sp>
      <p:sp>
        <p:nvSpPr>
          <p:cNvPr id="3" name="Titre 2">
            <a:extLst>
              <a:ext uri="{FF2B5EF4-FFF2-40B4-BE49-F238E27FC236}">
                <a16:creationId xmlns:a16="http://schemas.microsoft.com/office/drawing/2014/main" id="{AC946AD1-6460-DCE7-1759-86604792DD6B}"/>
              </a:ext>
            </a:extLst>
          </p:cNvPr>
          <p:cNvSpPr>
            <a:spLocks noGrp="1"/>
          </p:cNvSpPr>
          <p:nvPr>
            <p:ph type="ctrTitle"/>
          </p:nvPr>
        </p:nvSpPr>
        <p:spPr/>
        <p:txBody>
          <a:bodyPr/>
          <a:lstStyle/>
          <a:p>
            <a:r>
              <a:rPr lang="fr-FR" dirty="0" err="1">
                <a:latin typeface="Poppins" pitchFamily="2" charset="77"/>
                <a:cs typeface="Poppins" pitchFamily="2" charset="77"/>
              </a:rPr>
              <a:t>Chatbots</a:t>
            </a:r>
            <a:endParaRPr lang="fr-FR" dirty="0">
              <a:latin typeface="Poppins" pitchFamily="2" charset="77"/>
              <a:cs typeface="Poppins" pitchFamily="2" charset="77"/>
            </a:endParaRPr>
          </a:p>
        </p:txBody>
      </p:sp>
    </p:spTree>
    <p:extLst>
      <p:ext uri="{BB962C8B-B14F-4D97-AF65-F5344CB8AC3E}">
        <p14:creationId xmlns:p14="http://schemas.microsoft.com/office/powerpoint/2010/main" val="166143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33EAA99-16BC-60F7-98C9-14291197BA20}"/>
              </a:ext>
            </a:extLst>
          </p:cNvPr>
          <p:cNvSpPr>
            <a:spLocks noGrp="1"/>
          </p:cNvSpPr>
          <p:nvPr>
            <p:ph type="body" idx="1"/>
          </p:nvPr>
        </p:nvSpPr>
        <p:spPr>
          <a:xfrm>
            <a:off x="505410" y="1161203"/>
            <a:ext cx="7504449" cy="1296300"/>
          </a:xfrm>
        </p:spPr>
        <p:txBody>
          <a:bodyPr/>
          <a:lstStyle/>
          <a:p>
            <a:pPr marL="152400" indent="0">
              <a:buNone/>
            </a:pPr>
            <a:r>
              <a:rPr lang="fr-FR" b="1" i="0" u="sng" strike="noStrike" dirty="0">
                <a:solidFill>
                  <a:schemeClr val="bg1"/>
                </a:solidFill>
                <a:effectLst/>
                <a:latin typeface="Poppins" pitchFamily="2" charset="77"/>
                <a:cs typeface="Poppins" pitchFamily="2" charset="77"/>
              </a:rPr>
              <a:t>Un robot FAQ simple</a:t>
            </a:r>
            <a:br>
              <a:rPr lang="fr-FR" dirty="0">
                <a:solidFill>
                  <a:schemeClr val="bg1"/>
                </a:solidFill>
                <a:latin typeface="Poppins" pitchFamily="2" charset="77"/>
                <a:cs typeface="Poppins" pitchFamily="2" charset="77"/>
              </a:rPr>
            </a:br>
            <a:br>
              <a:rPr lang="fr-FR" dirty="0">
                <a:solidFill>
                  <a:schemeClr val="bg1"/>
                </a:solidFill>
                <a:latin typeface="Poppins" pitchFamily="2" charset="77"/>
                <a:cs typeface="Poppins" pitchFamily="2" charset="77"/>
              </a:rPr>
            </a:br>
            <a:r>
              <a:rPr lang="fr-FR" b="0" i="0" u="none" strike="noStrike" dirty="0">
                <a:solidFill>
                  <a:schemeClr val="bg1"/>
                </a:solidFill>
                <a:effectLst/>
                <a:latin typeface="Poppins" pitchFamily="2" charset="77"/>
                <a:cs typeface="Poppins" pitchFamily="2" charset="77"/>
              </a:rPr>
              <a:t>Un robot de FAQ est généralement un système de recherche dans lequel, à partir d'une question, il recherche les bonnes réponses et les fournit à l'utilisateur.</a:t>
            </a:r>
          </a:p>
          <a:p>
            <a:pPr marL="152400" indent="0">
              <a:buNone/>
            </a:pPr>
            <a:r>
              <a:rPr lang="fr-FR" b="0" i="0" u="none" strike="noStrike" dirty="0">
                <a:solidFill>
                  <a:schemeClr val="bg1"/>
                </a:solidFill>
                <a:effectLst/>
                <a:latin typeface="Poppins" pitchFamily="2" charset="77"/>
                <a:cs typeface="Poppins" pitchFamily="2" charset="77"/>
              </a:rPr>
              <a:t>Il s'agit essentiellement d'un robot qui permet à un utilisateur de poser des questions de différentes manières pour obtenir une réponse. </a:t>
            </a:r>
          </a:p>
          <a:p>
            <a:pPr marL="152400" indent="0">
              <a:buNone/>
            </a:pPr>
            <a:endParaRPr lang="fr-FR" dirty="0">
              <a:solidFill>
                <a:schemeClr val="bg1"/>
              </a:solidFill>
              <a:latin typeface="Poppins" pitchFamily="2" charset="77"/>
              <a:cs typeface="Poppins" pitchFamily="2" charset="77"/>
            </a:endParaRPr>
          </a:p>
          <a:p>
            <a:pPr marL="152400" indent="0">
              <a:buNone/>
            </a:pPr>
            <a:r>
              <a:rPr lang="fr-FR" b="0" i="0" u="none" strike="noStrike" dirty="0">
                <a:solidFill>
                  <a:schemeClr val="bg1"/>
                </a:solidFill>
                <a:effectLst/>
                <a:latin typeface="Poppins" pitchFamily="2" charset="77"/>
                <a:cs typeface="Poppins" pitchFamily="2" charset="77"/>
              </a:rPr>
              <a:t>Ces robots sont très utiles pour fournir une interface conversationnelle à un ensemble complexe de questions.</a:t>
            </a:r>
            <a:br>
              <a:rPr lang="fr-FR" dirty="0"/>
            </a:br>
            <a:br>
              <a:rPr lang="fr-FR" dirty="0"/>
            </a:br>
            <a:endParaRPr lang="fr-FR" dirty="0"/>
          </a:p>
        </p:txBody>
      </p:sp>
      <p:sp>
        <p:nvSpPr>
          <p:cNvPr id="3" name="Titre 2">
            <a:extLst>
              <a:ext uri="{FF2B5EF4-FFF2-40B4-BE49-F238E27FC236}">
                <a16:creationId xmlns:a16="http://schemas.microsoft.com/office/drawing/2014/main" id="{1970EA2D-FBDF-9D84-94FE-52ABAFC6CD34}"/>
              </a:ext>
            </a:extLst>
          </p:cNvPr>
          <p:cNvSpPr>
            <a:spLocks noGrp="1"/>
          </p:cNvSpPr>
          <p:nvPr>
            <p:ph type="ctrTitle"/>
          </p:nvPr>
        </p:nvSpPr>
        <p:spPr/>
        <p:txBody>
          <a:bodyPr/>
          <a:lstStyle/>
          <a:p>
            <a:r>
              <a:rPr lang="fr-FR" dirty="0" err="1">
                <a:latin typeface="Poppins" pitchFamily="2" charset="77"/>
                <a:cs typeface="Poppins" pitchFamily="2" charset="77"/>
              </a:rPr>
              <a:t>Chatbots</a:t>
            </a:r>
            <a:endParaRPr lang="fr-FR" dirty="0">
              <a:latin typeface="Poppins" pitchFamily="2" charset="77"/>
              <a:cs typeface="Poppins" pitchFamily="2" charset="77"/>
            </a:endParaRPr>
          </a:p>
        </p:txBody>
      </p:sp>
    </p:spTree>
    <p:extLst>
      <p:ext uri="{BB962C8B-B14F-4D97-AF65-F5344CB8AC3E}">
        <p14:creationId xmlns:p14="http://schemas.microsoft.com/office/powerpoint/2010/main" val="2170776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F14D1C8-9787-D20A-E592-2199755DBC80}"/>
              </a:ext>
            </a:extLst>
          </p:cNvPr>
          <p:cNvSpPr>
            <a:spLocks noGrp="1"/>
          </p:cNvSpPr>
          <p:nvPr>
            <p:ph type="body" idx="1"/>
          </p:nvPr>
        </p:nvSpPr>
        <p:spPr/>
        <p:txBody>
          <a:bodyPr/>
          <a:lstStyle/>
          <a:p>
            <a:endParaRPr lang="fr-FR"/>
          </a:p>
        </p:txBody>
      </p:sp>
      <p:pic>
        <p:nvPicPr>
          <p:cNvPr id="5" name="Image 4" descr="Une image contenant table&#10;&#10;Description générée automatiquement">
            <a:extLst>
              <a:ext uri="{FF2B5EF4-FFF2-40B4-BE49-F238E27FC236}">
                <a16:creationId xmlns:a16="http://schemas.microsoft.com/office/drawing/2014/main" id="{9E853DB8-C21F-DD17-169E-EB10F3F9FF37}"/>
              </a:ext>
            </a:extLst>
          </p:cNvPr>
          <p:cNvPicPr>
            <a:picLocks noChangeAspect="1"/>
          </p:cNvPicPr>
          <p:nvPr/>
        </p:nvPicPr>
        <p:blipFill>
          <a:blip r:embed="rId2"/>
          <a:stretch>
            <a:fillRect/>
          </a:stretch>
        </p:blipFill>
        <p:spPr>
          <a:xfrm>
            <a:off x="-1" y="-1"/>
            <a:ext cx="9325535" cy="5351015"/>
          </a:xfrm>
          <a:prstGeom prst="rect">
            <a:avLst/>
          </a:prstGeom>
        </p:spPr>
      </p:pic>
    </p:spTree>
    <p:extLst>
      <p:ext uri="{BB962C8B-B14F-4D97-AF65-F5344CB8AC3E}">
        <p14:creationId xmlns:p14="http://schemas.microsoft.com/office/powerpoint/2010/main" val="3790887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8D3AFE10-88BB-A410-3089-73C494953C0D}"/>
              </a:ext>
            </a:extLst>
          </p:cNvPr>
          <p:cNvPicPr>
            <a:picLocks noChangeAspect="1"/>
          </p:cNvPicPr>
          <p:nvPr/>
        </p:nvPicPr>
        <p:blipFill>
          <a:blip r:embed="rId2"/>
          <a:stretch>
            <a:fillRect/>
          </a:stretch>
        </p:blipFill>
        <p:spPr>
          <a:xfrm>
            <a:off x="1015252" y="127586"/>
            <a:ext cx="7320833" cy="4888327"/>
          </a:xfrm>
          <a:prstGeom prst="rect">
            <a:avLst/>
          </a:prstGeom>
        </p:spPr>
      </p:pic>
    </p:spTree>
    <p:extLst>
      <p:ext uri="{BB962C8B-B14F-4D97-AF65-F5344CB8AC3E}">
        <p14:creationId xmlns:p14="http://schemas.microsoft.com/office/powerpoint/2010/main" val="415202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BAF3F8C2-8657-AF9F-4DCB-DBC2AA3DDD08}"/>
              </a:ext>
            </a:extLst>
          </p:cNvPr>
          <p:cNvPicPr>
            <a:picLocks noChangeAspect="1"/>
          </p:cNvPicPr>
          <p:nvPr/>
        </p:nvPicPr>
        <p:blipFill>
          <a:blip r:embed="rId2"/>
          <a:stretch>
            <a:fillRect/>
          </a:stretch>
        </p:blipFill>
        <p:spPr>
          <a:xfrm>
            <a:off x="0" y="0"/>
            <a:ext cx="8256493" cy="5143500"/>
          </a:xfrm>
          <a:prstGeom prst="rect">
            <a:avLst/>
          </a:prstGeom>
        </p:spPr>
      </p:pic>
    </p:spTree>
    <p:extLst>
      <p:ext uri="{BB962C8B-B14F-4D97-AF65-F5344CB8AC3E}">
        <p14:creationId xmlns:p14="http://schemas.microsoft.com/office/powerpoint/2010/main" val="1216341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D984690-E0BA-6A89-5F3D-53509B3BE7BC}"/>
              </a:ext>
            </a:extLst>
          </p:cNvPr>
          <p:cNvPicPr>
            <a:picLocks noChangeAspect="1"/>
          </p:cNvPicPr>
          <p:nvPr/>
        </p:nvPicPr>
        <p:blipFill>
          <a:blip r:embed="rId2"/>
          <a:stretch>
            <a:fillRect/>
          </a:stretch>
        </p:blipFill>
        <p:spPr>
          <a:xfrm>
            <a:off x="-1" y="0"/>
            <a:ext cx="8303560" cy="5143500"/>
          </a:xfrm>
          <a:prstGeom prst="rect">
            <a:avLst/>
          </a:prstGeom>
        </p:spPr>
      </p:pic>
    </p:spTree>
    <p:extLst>
      <p:ext uri="{BB962C8B-B14F-4D97-AF65-F5344CB8AC3E}">
        <p14:creationId xmlns:p14="http://schemas.microsoft.com/office/powerpoint/2010/main" val="390045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table&#10;&#10;Description générée automatiquement">
            <a:extLst>
              <a:ext uri="{FF2B5EF4-FFF2-40B4-BE49-F238E27FC236}">
                <a16:creationId xmlns:a16="http://schemas.microsoft.com/office/drawing/2014/main" id="{2FCAC035-8DA3-BD05-FD9E-22A3760B8FDC}"/>
              </a:ext>
            </a:extLst>
          </p:cNvPr>
          <p:cNvPicPr>
            <a:picLocks noChangeAspect="1"/>
          </p:cNvPicPr>
          <p:nvPr/>
        </p:nvPicPr>
        <p:blipFill>
          <a:blip r:embed="rId2"/>
          <a:stretch>
            <a:fillRect/>
          </a:stretch>
        </p:blipFill>
        <p:spPr>
          <a:xfrm>
            <a:off x="-1" y="0"/>
            <a:ext cx="8236325" cy="5138077"/>
          </a:xfrm>
          <a:prstGeom prst="rect">
            <a:avLst/>
          </a:prstGeom>
        </p:spPr>
      </p:pic>
    </p:spTree>
    <p:extLst>
      <p:ext uri="{BB962C8B-B14F-4D97-AF65-F5344CB8AC3E}">
        <p14:creationId xmlns:p14="http://schemas.microsoft.com/office/powerpoint/2010/main" val="475407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2740081" y="2404720"/>
            <a:ext cx="14141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latin typeface="Poppins" pitchFamily="2" charset="77"/>
                <a:cs typeface="Poppins" pitchFamily="2" charset="77"/>
              </a:rPr>
              <a:t>Applications</a:t>
            </a:r>
            <a:br>
              <a:rPr lang="fr-FR" sz="1400" dirty="0">
                <a:latin typeface="Poppins" pitchFamily="2" charset="77"/>
                <a:cs typeface="Poppins" pitchFamily="2" charset="77"/>
              </a:rPr>
            </a:br>
            <a:r>
              <a:rPr lang="fr-FR" sz="1400" dirty="0">
                <a:latin typeface="Poppins" pitchFamily="2" charset="77"/>
                <a:cs typeface="Poppins" pitchFamily="2" charset="77"/>
              </a:rPr>
              <a:t>Santé</a:t>
            </a:r>
          </a:p>
        </p:txBody>
      </p:sp>
      <p:sp>
        <p:nvSpPr>
          <p:cNvPr id="473" name="Google Shape;473;p27"/>
          <p:cNvSpPr txBox="1">
            <a:spLocks noGrp="1"/>
          </p:cNvSpPr>
          <p:nvPr>
            <p:ph type="ctrTitle" idx="4"/>
          </p:nvPr>
        </p:nvSpPr>
        <p:spPr>
          <a:xfrm>
            <a:off x="1353728" y="3439020"/>
            <a:ext cx="154356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latin typeface="Poppins" pitchFamily="2" charset="77"/>
                <a:cs typeface="Poppins" pitchFamily="2" charset="77"/>
              </a:rPr>
              <a:t>Applications</a:t>
            </a:r>
            <a:br>
              <a:rPr lang="en" sz="1400" dirty="0">
                <a:latin typeface="Poppins" pitchFamily="2" charset="77"/>
                <a:cs typeface="Poppins" pitchFamily="2" charset="77"/>
              </a:rPr>
            </a:br>
            <a:r>
              <a:rPr lang="en" sz="1400" dirty="0">
                <a:latin typeface="Poppins" pitchFamily="2" charset="77"/>
                <a:cs typeface="Poppins" pitchFamily="2" charset="77"/>
              </a:rPr>
              <a:t>Chatbots &amp; </a:t>
            </a:r>
            <a:r>
              <a:rPr lang="en" sz="1400" dirty="0" err="1">
                <a:latin typeface="Poppins" pitchFamily="2" charset="77"/>
                <a:cs typeface="Poppins" pitchFamily="2" charset="77"/>
              </a:rPr>
              <a:t>Voicebots</a:t>
            </a:r>
            <a:endParaRPr sz="1400" dirty="0">
              <a:latin typeface="Poppins" pitchFamily="2" charset="77"/>
              <a:cs typeface="Poppins" pitchFamily="2" charset="77"/>
            </a:endParaRPr>
          </a:p>
        </p:txBody>
      </p:sp>
      <p:sp>
        <p:nvSpPr>
          <p:cNvPr id="474" name="Google Shape;474;p27"/>
          <p:cNvSpPr txBox="1">
            <a:spLocks noGrp="1"/>
          </p:cNvSpPr>
          <p:nvPr>
            <p:ph type="ctrTitle"/>
          </p:nvPr>
        </p:nvSpPr>
        <p:spPr>
          <a:xfrm>
            <a:off x="34351" y="2416837"/>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latin typeface="Poppins" pitchFamily="2" charset="77"/>
                <a:cs typeface="Poppins" pitchFamily="2" charset="77"/>
              </a:rPr>
              <a:t>Data quality</a:t>
            </a:r>
            <a:endParaRPr sz="1400" dirty="0">
              <a:latin typeface="Poppins" pitchFamily="2" charset="77"/>
              <a:cs typeface="Poppins" pitchFamily="2" charset="77"/>
            </a:endParaRPr>
          </a:p>
        </p:txBody>
      </p:sp>
      <p:sp>
        <p:nvSpPr>
          <p:cNvPr id="476" name="Google Shape;476;p27"/>
          <p:cNvSpPr txBox="1">
            <a:spLocks noGrp="1"/>
          </p:cNvSpPr>
          <p:nvPr>
            <p:ph type="title" idx="3"/>
          </p:nvPr>
        </p:nvSpPr>
        <p:spPr>
          <a:xfrm>
            <a:off x="301028" y="197604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Poppins" pitchFamily="2" charset="77"/>
                <a:cs typeface="Poppins" pitchFamily="2" charset="77"/>
              </a:rPr>
              <a:t>01</a:t>
            </a:r>
            <a:endParaRPr sz="1400" dirty="0">
              <a:latin typeface="Poppins" pitchFamily="2" charset="77"/>
              <a:cs typeface="Poppins" pitchFamily="2" charset="77"/>
            </a:endParaRPr>
          </a:p>
        </p:txBody>
      </p:sp>
      <p:sp>
        <p:nvSpPr>
          <p:cNvPr id="478" name="Google Shape;478;p27"/>
          <p:cNvSpPr txBox="1">
            <a:spLocks noGrp="1"/>
          </p:cNvSpPr>
          <p:nvPr>
            <p:ph type="title" idx="6"/>
          </p:nvPr>
        </p:nvSpPr>
        <p:spPr>
          <a:xfrm>
            <a:off x="1567059" y="283704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Poppins" pitchFamily="2" charset="77"/>
                <a:cs typeface="Poppins" pitchFamily="2" charset="77"/>
              </a:rPr>
              <a:t>02</a:t>
            </a:r>
            <a:endParaRPr sz="1400" dirty="0">
              <a:latin typeface="Poppins" pitchFamily="2" charset="77"/>
              <a:cs typeface="Poppins" pitchFamily="2" charset="77"/>
            </a:endParaRPr>
          </a:p>
        </p:txBody>
      </p:sp>
      <p:sp>
        <p:nvSpPr>
          <p:cNvPr id="479" name="Google Shape;479;p27"/>
          <p:cNvSpPr txBox="1">
            <a:spLocks noGrp="1"/>
          </p:cNvSpPr>
          <p:nvPr>
            <p:ph type="ctrTitle" idx="7"/>
          </p:nvPr>
        </p:nvSpPr>
        <p:spPr>
          <a:xfrm>
            <a:off x="281774" y="78206"/>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Poppins" pitchFamily="2" charset="77"/>
                <a:cs typeface="Poppins" pitchFamily="2" charset="77"/>
              </a:rPr>
              <a:t>TABLE OF CONTENTS</a:t>
            </a:r>
            <a:endParaRPr sz="2000" dirty="0">
              <a:latin typeface="Poppins" pitchFamily="2" charset="77"/>
              <a:cs typeface="Poppins" pitchFamily="2" charset="77"/>
            </a:endParaRPr>
          </a:p>
        </p:txBody>
      </p:sp>
      <p:sp>
        <p:nvSpPr>
          <p:cNvPr id="480" name="Google Shape;480;p27"/>
          <p:cNvSpPr txBox="1">
            <a:spLocks noGrp="1"/>
          </p:cNvSpPr>
          <p:nvPr>
            <p:ph type="title" idx="9"/>
          </p:nvPr>
        </p:nvSpPr>
        <p:spPr>
          <a:xfrm>
            <a:off x="2989081" y="19760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Poppins" pitchFamily="2" charset="77"/>
                <a:cs typeface="Poppins" pitchFamily="2" charset="77"/>
              </a:rPr>
              <a:t>03</a:t>
            </a:r>
            <a:endParaRPr sz="1400" dirty="0">
              <a:latin typeface="Poppins" pitchFamily="2" charset="77"/>
              <a:cs typeface="Poppins" pitchFamily="2" charset="77"/>
            </a:endParaRPr>
          </a:p>
        </p:txBody>
      </p:sp>
      <p:sp>
        <p:nvSpPr>
          <p:cNvPr id="481" name="Google Shape;481;p27"/>
          <p:cNvSpPr/>
          <p:nvPr/>
        </p:nvSpPr>
        <p:spPr>
          <a:xfrm>
            <a:off x="301028" y="892907"/>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82" name="Google Shape;482;p27"/>
          <p:cNvSpPr/>
          <p:nvPr/>
        </p:nvSpPr>
        <p:spPr>
          <a:xfrm>
            <a:off x="1567059" y="175391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83" name="Google Shape;483;p27"/>
          <p:cNvSpPr/>
          <p:nvPr/>
        </p:nvSpPr>
        <p:spPr>
          <a:xfrm>
            <a:off x="2989081" y="89290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cxnSp>
        <p:nvCxnSpPr>
          <p:cNvPr id="484" name="Google Shape;484;p27"/>
          <p:cNvCxnSpPr>
            <a:stCxn id="481" idx="1"/>
            <a:endCxn id="476" idx="1"/>
          </p:cNvCxnSpPr>
          <p:nvPr/>
        </p:nvCxnSpPr>
        <p:spPr>
          <a:xfrm>
            <a:off x="301028" y="1304957"/>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1567059" y="216596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2989081" y="130495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1353728" y="654869"/>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88" name="Google Shape;488;p27"/>
          <p:cNvSpPr/>
          <p:nvPr/>
        </p:nvSpPr>
        <p:spPr>
          <a:xfrm>
            <a:off x="3813185" y="17170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89" name="Google Shape;489;p27"/>
          <p:cNvSpPr/>
          <p:nvPr/>
        </p:nvSpPr>
        <p:spPr>
          <a:xfrm>
            <a:off x="424477" y="999424"/>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grpSp>
        <p:nvGrpSpPr>
          <p:cNvPr id="490" name="Google Shape;490;p27"/>
          <p:cNvGrpSpPr/>
          <p:nvPr/>
        </p:nvGrpSpPr>
        <p:grpSpPr>
          <a:xfrm>
            <a:off x="1699790" y="187582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grpSp>
      <p:grpSp>
        <p:nvGrpSpPr>
          <p:cNvPr id="497" name="Google Shape;497;p27"/>
          <p:cNvGrpSpPr/>
          <p:nvPr/>
        </p:nvGrpSpPr>
        <p:grpSpPr>
          <a:xfrm>
            <a:off x="3112545" y="101479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grpSp>
      <p:sp>
        <p:nvSpPr>
          <p:cNvPr id="8" name="Google Shape;474;p27">
            <a:extLst>
              <a:ext uri="{FF2B5EF4-FFF2-40B4-BE49-F238E27FC236}">
                <a16:creationId xmlns:a16="http://schemas.microsoft.com/office/drawing/2014/main" id="{1BE2E244-B871-4A5D-14A2-7D49D2801FD3}"/>
              </a:ext>
            </a:extLst>
          </p:cNvPr>
          <p:cNvSpPr txBox="1">
            <a:spLocks/>
          </p:cNvSpPr>
          <p:nvPr/>
        </p:nvSpPr>
        <p:spPr>
          <a:xfrm>
            <a:off x="3907401" y="3267140"/>
            <a:ext cx="2152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marL="0" lvl="0" indent="0" algn="l" rtl="0">
              <a:spcBef>
                <a:spcPts val="0"/>
              </a:spcBef>
              <a:spcAft>
                <a:spcPts val="0"/>
              </a:spcAft>
              <a:buNone/>
            </a:pPr>
            <a:r>
              <a:rPr lang="fr-FR" sz="1400" dirty="0">
                <a:latin typeface="Poppins" pitchFamily="2" charset="77"/>
                <a:cs typeface="Poppins" pitchFamily="2" charset="77"/>
              </a:rPr>
              <a:t>Applications</a:t>
            </a:r>
            <a:br>
              <a:rPr lang="fr-FR" sz="1400" dirty="0">
                <a:latin typeface="Poppins" pitchFamily="2" charset="77"/>
                <a:cs typeface="Poppins" pitchFamily="2" charset="77"/>
              </a:rPr>
            </a:br>
            <a:r>
              <a:rPr lang="fr-FR" sz="1400" dirty="0">
                <a:latin typeface="Poppins" pitchFamily="2" charset="77"/>
                <a:cs typeface="Poppins" pitchFamily="2" charset="77"/>
              </a:rPr>
              <a:t>e-commerce et </a:t>
            </a:r>
            <a:r>
              <a:rPr lang="fr-FR" sz="1400" dirty="0" err="1">
                <a:latin typeface="Poppins" pitchFamily="2" charset="77"/>
                <a:cs typeface="Poppins" pitchFamily="2" charset="77"/>
              </a:rPr>
              <a:t>retail</a:t>
            </a:r>
            <a:endParaRPr lang="fr-FR" sz="1400" dirty="0">
              <a:latin typeface="Poppins" pitchFamily="2" charset="77"/>
              <a:cs typeface="Poppins" pitchFamily="2" charset="77"/>
            </a:endParaRPr>
          </a:p>
        </p:txBody>
      </p:sp>
      <p:sp>
        <p:nvSpPr>
          <p:cNvPr id="9" name="Google Shape;476;p27">
            <a:extLst>
              <a:ext uri="{FF2B5EF4-FFF2-40B4-BE49-F238E27FC236}">
                <a16:creationId xmlns:a16="http://schemas.microsoft.com/office/drawing/2014/main" id="{BD4D6C11-81F9-811C-2980-F0A2138906E7}"/>
              </a:ext>
            </a:extLst>
          </p:cNvPr>
          <p:cNvSpPr txBox="1">
            <a:spLocks/>
          </p:cNvSpPr>
          <p:nvPr/>
        </p:nvSpPr>
        <p:spPr>
          <a:xfrm>
            <a:off x="4277731" y="285255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2"/>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1400" dirty="0">
                <a:solidFill>
                  <a:schemeClr val="accent2">
                    <a:lumMod val="50000"/>
                  </a:schemeClr>
                </a:solidFill>
                <a:latin typeface="Poppins" pitchFamily="2" charset="77"/>
                <a:cs typeface="Poppins" pitchFamily="2" charset="77"/>
              </a:rPr>
              <a:t>04</a:t>
            </a:r>
          </a:p>
        </p:txBody>
      </p:sp>
      <p:sp>
        <p:nvSpPr>
          <p:cNvPr id="10" name="Google Shape;481;p27">
            <a:extLst>
              <a:ext uri="{FF2B5EF4-FFF2-40B4-BE49-F238E27FC236}">
                <a16:creationId xmlns:a16="http://schemas.microsoft.com/office/drawing/2014/main" id="{F436745F-ADA5-4463-47BF-1B4445D2DB92}"/>
              </a:ext>
            </a:extLst>
          </p:cNvPr>
          <p:cNvSpPr/>
          <p:nvPr/>
        </p:nvSpPr>
        <p:spPr>
          <a:xfrm>
            <a:off x="4277731" y="1769418"/>
            <a:ext cx="824100" cy="824100"/>
          </a:xfrm>
          <a:prstGeom prst="rect">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50000"/>
                </a:schemeClr>
              </a:solidFill>
              <a:latin typeface="Poppins" pitchFamily="2" charset="77"/>
              <a:cs typeface="Poppins" pitchFamily="2" charset="77"/>
            </a:endParaRPr>
          </a:p>
        </p:txBody>
      </p:sp>
      <p:cxnSp>
        <p:nvCxnSpPr>
          <p:cNvPr id="11" name="Google Shape;484;p27">
            <a:extLst>
              <a:ext uri="{FF2B5EF4-FFF2-40B4-BE49-F238E27FC236}">
                <a16:creationId xmlns:a16="http://schemas.microsoft.com/office/drawing/2014/main" id="{C46A4FB3-2401-6E5F-F76F-E7FBA4896936}"/>
              </a:ext>
            </a:extLst>
          </p:cNvPr>
          <p:cNvCxnSpPr>
            <a:stCxn id="10" idx="1"/>
            <a:endCxn id="9" idx="1"/>
          </p:cNvCxnSpPr>
          <p:nvPr/>
        </p:nvCxnSpPr>
        <p:spPr>
          <a:xfrm>
            <a:off x="4277731" y="2181468"/>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2" name="Google Shape;489;p27">
            <a:extLst>
              <a:ext uri="{FF2B5EF4-FFF2-40B4-BE49-F238E27FC236}">
                <a16:creationId xmlns:a16="http://schemas.microsoft.com/office/drawing/2014/main" id="{43795004-FF0C-C732-6B27-324FD9CEFFB2}"/>
              </a:ext>
            </a:extLst>
          </p:cNvPr>
          <p:cNvSpPr/>
          <p:nvPr/>
        </p:nvSpPr>
        <p:spPr>
          <a:xfrm>
            <a:off x="4401180" y="1875935"/>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14" name="Google Shape;478;p27">
            <a:extLst>
              <a:ext uri="{FF2B5EF4-FFF2-40B4-BE49-F238E27FC236}">
                <a16:creationId xmlns:a16="http://schemas.microsoft.com/office/drawing/2014/main" id="{66EFED61-26F0-2242-D000-4C5718A961F0}"/>
              </a:ext>
            </a:extLst>
          </p:cNvPr>
          <p:cNvSpPr txBox="1">
            <a:spLocks/>
          </p:cNvSpPr>
          <p:nvPr/>
        </p:nvSpPr>
        <p:spPr>
          <a:xfrm>
            <a:off x="5423618" y="1924981"/>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1400" dirty="0">
                <a:latin typeface="Poppins" pitchFamily="2" charset="77"/>
                <a:cs typeface="Poppins" pitchFamily="2" charset="77"/>
              </a:rPr>
              <a:t>05</a:t>
            </a:r>
          </a:p>
        </p:txBody>
      </p:sp>
      <p:sp>
        <p:nvSpPr>
          <p:cNvPr id="15" name="Google Shape;482;p27">
            <a:extLst>
              <a:ext uri="{FF2B5EF4-FFF2-40B4-BE49-F238E27FC236}">
                <a16:creationId xmlns:a16="http://schemas.microsoft.com/office/drawing/2014/main" id="{0307E20D-8872-0FE4-A401-D370D1A572AE}"/>
              </a:ext>
            </a:extLst>
          </p:cNvPr>
          <p:cNvSpPr/>
          <p:nvPr/>
        </p:nvSpPr>
        <p:spPr>
          <a:xfrm>
            <a:off x="5423618" y="841844"/>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cxnSp>
        <p:nvCxnSpPr>
          <p:cNvPr id="16" name="Google Shape;485;p27">
            <a:extLst>
              <a:ext uri="{FF2B5EF4-FFF2-40B4-BE49-F238E27FC236}">
                <a16:creationId xmlns:a16="http://schemas.microsoft.com/office/drawing/2014/main" id="{D37851CE-89F8-46A3-21B1-E9024B96E02A}"/>
              </a:ext>
            </a:extLst>
          </p:cNvPr>
          <p:cNvCxnSpPr>
            <a:stCxn id="15" idx="1"/>
            <a:endCxn id="14" idx="1"/>
          </p:cNvCxnSpPr>
          <p:nvPr/>
        </p:nvCxnSpPr>
        <p:spPr>
          <a:xfrm>
            <a:off x="5423618" y="1253894"/>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17" name="Google Shape;490;p27">
            <a:extLst>
              <a:ext uri="{FF2B5EF4-FFF2-40B4-BE49-F238E27FC236}">
                <a16:creationId xmlns:a16="http://schemas.microsoft.com/office/drawing/2014/main" id="{28305E95-878B-A1A2-059D-8F31549E6C33}"/>
              </a:ext>
            </a:extLst>
          </p:cNvPr>
          <p:cNvGrpSpPr/>
          <p:nvPr/>
        </p:nvGrpSpPr>
        <p:grpSpPr>
          <a:xfrm>
            <a:off x="5556349" y="963754"/>
            <a:ext cx="577210" cy="580282"/>
            <a:chOff x="3095745" y="3805393"/>
            <a:chExt cx="352840" cy="354717"/>
          </a:xfrm>
        </p:grpSpPr>
        <p:sp>
          <p:nvSpPr>
            <p:cNvPr id="18" name="Google Shape;491;p27">
              <a:extLst>
                <a:ext uri="{FF2B5EF4-FFF2-40B4-BE49-F238E27FC236}">
                  <a16:creationId xmlns:a16="http://schemas.microsoft.com/office/drawing/2014/main" id="{F6DADE81-75BB-1C88-442E-4C860A04C79A}"/>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19" name="Google Shape;492;p27">
              <a:extLst>
                <a:ext uri="{FF2B5EF4-FFF2-40B4-BE49-F238E27FC236}">
                  <a16:creationId xmlns:a16="http://schemas.microsoft.com/office/drawing/2014/main" id="{C48E7FA7-30AD-A02E-9E04-13EB74BCAAA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20" name="Google Shape;493;p27">
              <a:extLst>
                <a:ext uri="{FF2B5EF4-FFF2-40B4-BE49-F238E27FC236}">
                  <a16:creationId xmlns:a16="http://schemas.microsoft.com/office/drawing/2014/main" id="{72B60365-5667-BCEB-FADB-B445F3217635}"/>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21" name="Google Shape;494;p27">
              <a:extLst>
                <a:ext uri="{FF2B5EF4-FFF2-40B4-BE49-F238E27FC236}">
                  <a16:creationId xmlns:a16="http://schemas.microsoft.com/office/drawing/2014/main" id="{651D281C-6625-EDBF-AF77-7DEC53E5CAB7}"/>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22" name="Google Shape;495;p27">
              <a:extLst>
                <a:ext uri="{FF2B5EF4-FFF2-40B4-BE49-F238E27FC236}">
                  <a16:creationId xmlns:a16="http://schemas.microsoft.com/office/drawing/2014/main" id="{6B6F7295-4904-D9C1-6CE6-AE45E760AA45}"/>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23" name="Google Shape;496;p27">
              <a:extLst>
                <a:ext uri="{FF2B5EF4-FFF2-40B4-BE49-F238E27FC236}">
                  <a16:creationId xmlns:a16="http://schemas.microsoft.com/office/drawing/2014/main" id="{868C483A-908E-2CDE-66F4-FCB8E724B23A}"/>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grpSp>
      <p:sp>
        <p:nvSpPr>
          <p:cNvPr id="25" name="Google Shape;480;p27">
            <a:extLst>
              <a:ext uri="{FF2B5EF4-FFF2-40B4-BE49-F238E27FC236}">
                <a16:creationId xmlns:a16="http://schemas.microsoft.com/office/drawing/2014/main" id="{71C3F9F1-31EF-E384-B55A-40C4B2919559}"/>
              </a:ext>
            </a:extLst>
          </p:cNvPr>
          <p:cNvSpPr txBox="1">
            <a:spLocks/>
          </p:cNvSpPr>
          <p:nvPr/>
        </p:nvSpPr>
        <p:spPr>
          <a:xfrm>
            <a:off x="6732255" y="328442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1400" dirty="0">
                <a:solidFill>
                  <a:schemeClr val="accent6">
                    <a:lumMod val="75000"/>
                  </a:schemeClr>
                </a:solidFill>
                <a:latin typeface="Poppins" pitchFamily="2" charset="77"/>
                <a:cs typeface="Poppins" pitchFamily="2" charset="77"/>
              </a:rPr>
              <a:t>06</a:t>
            </a:r>
          </a:p>
        </p:txBody>
      </p:sp>
      <p:sp>
        <p:nvSpPr>
          <p:cNvPr id="26" name="Google Shape;483;p27">
            <a:extLst>
              <a:ext uri="{FF2B5EF4-FFF2-40B4-BE49-F238E27FC236}">
                <a16:creationId xmlns:a16="http://schemas.microsoft.com/office/drawing/2014/main" id="{BD070B29-D74B-BA23-005A-8B5F30712636}"/>
              </a:ext>
            </a:extLst>
          </p:cNvPr>
          <p:cNvSpPr/>
          <p:nvPr/>
        </p:nvSpPr>
        <p:spPr>
          <a:xfrm>
            <a:off x="6732255" y="2201290"/>
            <a:ext cx="824100" cy="824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cxnSp>
        <p:nvCxnSpPr>
          <p:cNvPr id="27" name="Google Shape;486;p27">
            <a:extLst>
              <a:ext uri="{FF2B5EF4-FFF2-40B4-BE49-F238E27FC236}">
                <a16:creationId xmlns:a16="http://schemas.microsoft.com/office/drawing/2014/main" id="{01CA0D55-1771-9ADF-020D-76E4F139FE55}"/>
              </a:ext>
            </a:extLst>
          </p:cNvPr>
          <p:cNvCxnSpPr>
            <a:stCxn id="26" idx="1"/>
            <a:endCxn id="25" idx="1"/>
          </p:cNvCxnSpPr>
          <p:nvPr/>
        </p:nvCxnSpPr>
        <p:spPr>
          <a:xfrm>
            <a:off x="6732255" y="261334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28" name="Google Shape;474;p27">
            <a:extLst>
              <a:ext uri="{FF2B5EF4-FFF2-40B4-BE49-F238E27FC236}">
                <a16:creationId xmlns:a16="http://schemas.microsoft.com/office/drawing/2014/main" id="{93EB620C-5248-5316-CFDF-2AC6C69C1FC9}"/>
              </a:ext>
            </a:extLst>
          </p:cNvPr>
          <p:cNvSpPr txBox="1">
            <a:spLocks/>
          </p:cNvSpPr>
          <p:nvPr/>
        </p:nvSpPr>
        <p:spPr>
          <a:xfrm>
            <a:off x="7685125" y="2324440"/>
            <a:ext cx="132630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fr-FR" sz="1400" dirty="0" err="1">
                <a:latin typeface="Poppins" pitchFamily="2" charset="77"/>
                <a:cs typeface="Poppins" pitchFamily="2" charset="77"/>
              </a:rPr>
              <a:t>Bring</a:t>
            </a:r>
            <a:r>
              <a:rPr lang="fr-FR" sz="1400" dirty="0">
                <a:latin typeface="Poppins" pitchFamily="2" charset="77"/>
                <a:cs typeface="Poppins" pitchFamily="2" charset="77"/>
              </a:rPr>
              <a:t> </a:t>
            </a:r>
            <a:r>
              <a:rPr lang="fr-FR" sz="1400" dirty="0" err="1">
                <a:latin typeface="Poppins" pitchFamily="2" charset="77"/>
                <a:cs typeface="Poppins" pitchFamily="2" charset="77"/>
              </a:rPr>
              <a:t>it</a:t>
            </a:r>
            <a:r>
              <a:rPr lang="fr-FR" sz="1400" dirty="0">
                <a:latin typeface="Poppins" pitchFamily="2" charset="77"/>
                <a:cs typeface="Poppins" pitchFamily="2" charset="77"/>
              </a:rPr>
              <a:t> all </a:t>
            </a:r>
            <a:r>
              <a:rPr lang="fr-FR" sz="1400" dirty="0" err="1">
                <a:latin typeface="Poppins" pitchFamily="2" charset="77"/>
                <a:cs typeface="Poppins" pitchFamily="2" charset="77"/>
              </a:rPr>
              <a:t>together</a:t>
            </a:r>
            <a:endParaRPr lang="fr-FR" sz="1400" dirty="0">
              <a:latin typeface="Poppins" pitchFamily="2" charset="77"/>
              <a:cs typeface="Poppins" pitchFamily="2" charset="77"/>
            </a:endParaRPr>
          </a:p>
        </p:txBody>
      </p:sp>
      <p:sp>
        <p:nvSpPr>
          <p:cNvPr id="29" name="Google Shape;476;p27">
            <a:extLst>
              <a:ext uri="{FF2B5EF4-FFF2-40B4-BE49-F238E27FC236}">
                <a16:creationId xmlns:a16="http://schemas.microsoft.com/office/drawing/2014/main" id="{79C5985D-FCA1-D69B-734F-E7D667074A09}"/>
              </a:ext>
            </a:extLst>
          </p:cNvPr>
          <p:cNvSpPr txBox="1">
            <a:spLocks/>
          </p:cNvSpPr>
          <p:nvPr/>
        </p:nvSpPr>
        <p:spPr>
          <a:xfrm>
            <a:off x="7841318" y="1944669"/>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2"/>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1400" dirty="0">
                <a:solidFill>
                  <a:schemeClr val="tx1"/>
                </a:solidFill>
                <a:latin typeface="Poppins" pitchFamily="2" charset="77"/>
                <a:cs typeface="Poppins" pitchFamily="2" charset="77"/>
              </a:rPr>
              <a:t>07</a:t>
            </a:r>
          </a:p>
        </p:txBody>
      </p:sp>
      <p:sp>
        <p:nvSpPr>
          <p:cNvPr id="30" name="Google Shape;481;p27">
            <a:extLst>
              <a:ext uri="{FF2B5EF4-FFF2-40B4-BE49-F238E27FC236}">
                <a16:creationId xmlns:a16="http://schemas.microsoft.com/office/drawing/2014/main" id="{5D927A6A-076D-7F16-45B0-4948F48AA335}"/>
              </a:ext>
            </a:extLst>
          </p:cNvPr>
          <p:cNvSpPr/>
          <p:nvPr/>
        </p:nvSpPr>
        <p:spPr>
          <a:xfrm>
            <a:off x="7841318" y="861532"/>
            <a:ext cx="824100" cy="8241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cxnSp>
        <p:nvCxnSpPr>
          <p:cNvPr id="31" name="Google Shape;484;p27">
            <a:extLst>
              <a:ext uri="{FF2B5EF4-FFF2-40B4-BE49-F238E27FC236}">
                <a16:creationId xmlns:a16="http://schemas.microsoft.com/office/drawing/2014/main" id="{EA98E067-B2BC-4B23-2A36-7B5357C56642}"/>
              </a:ext>
            </a:extLst>
          </p:cNvPr>
          <p:cNvCxnSpPr>
            <a:stCxn id="30" idx="1"/>
            <a:endCxn id="29" idx="1"/>
          </p:cNvCxnSpPr>
          <p:nvPr/>
        </p:nvCxnSpPr>
        <p:spPr>
          <a:xfrm>
            <a:off x="7841318" y="127358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32" name="Google Shape;489;p27">
            <a:extLst>
              <a:ext uri="{FF2B5EF4-FFF2-40B4-BE49-F238E27FC236}">
                <a16:creationId xmlns:a16="http://schemas.microsoft.com/office/drawing/2014/main" id="{F6085DD5-054E-7382-1C73-2D4843A60AB4}"/>
              </a:ext>
            </a:extLst>
          </p:cNvPr>
          <p:cNvSpPr/>
          <p:nvPr/>
        </p:nvSpPr>
        <p:spPr>
          <a:xfrm>
            <a:off x="7961147" y="96498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grpSp>
        <p:nvGrpSpPr>
          <p:cNvPr id="44" name="Google Shape;9859;p58">
            <a:extLst>
              <a:ext uri="{FF2B5EF4-FFF2-40B4-BE49-F238E27FC236}">
                <a16:creationId xmlns:a16="http://schemas.microsoft.com/office/drawing/2014/main" id="{BC56F900-DA32-FCB9-105B-1F7B15CEB32F}"/>
              </a:ext>
            </a:extLst>
          </p:cNvPr>
          <p:cNvGrpSpPr/>
          <p:nvPr/>
        </p:nvGrpSpPr>
        <p:grpSpPr>
          <a:xfrm>
            <a:off x="6967826" y="2432843"/>
            <a:ext cx="342192" cy="327140"/>
            <a:chOff x="7441465" y="2302860"/>
            <a:chExt cx="342192" cy="327140"/>
          </a:xfrm>
          <a:solidFill>
            <a:schemeClr val="tx1"/>
          </a:solidFill>
        </p:grpSpPr>
        <p:sp>
          <p:nvSpPr>
            <p:cNvPr id="45" name="Google Shape;9860;p58">
              <a:extLst>
                <a:ext uri="{FF2B5EF4-FFF2-40B4-BE49-F238E27FC236}">
                  <a16:creationId xmlns:a16="http://schemas.microsoft.com/office/drawing/2014/main" id="{74507D82-0FA5-85A9-9D69-44BB39658B07}"/>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sp>
          <p:nvSpPr>
            <p:cNvPr id="46" name="Google Shape;9861;p58">
              <a:extLst>
                <a:ext uri="{FF2B5EF4-FFF2-40B4-BE49-F238E27FC236}">
                  <a16:creationId xmlns:a16="http://schemas.microsoft.com/office/drawing/2014/main" id="{C2025431-09EE-13BD-B514-24B565141D92}"/>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itchFamily="2" charset="77"/>
                <a:cs typeface="Poppins" pitchFamily="2" charset="77"/>
              </a:endParaRPr>
            </a:p>
          </p:txBody>
        </p:sp>
      </p:grpSp>
      <p:sp>
        <p:nvSpPr>
          <p:cNvPr id="50" name="Google Shape;471;p27">
            <a:extLst>
              <a:ext uri="{FF2B5EF4-FFF2-40B4-BE49-F238E27FC236}">
                <a16:creationId xmlns:a16="http://schemas.microsoft.com/office/drawing/2014/main" id="{F605BF8D-72BB-2119-F2EA-D1961A8721B5}"/>
              </a:ext>
            </a:extLst>
          </p:cNvPr>
          <p:cNvSpPr txBox="1">
            <a:spLocks/>
          </p:cNvSpPr>
          <p:nvPr/>
        </p:nvSpPr>
        <p:spPr>
          <a:xfrm>
            <a:off x="5154631" y="2271457"/>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fr-FR" sz="1400" dirty="0">
                <a:latin typeface="Poppins" pitchFamily="2" charset="77"/>
                <a:cs typeface="Poppins" pitchFamily="2" charset="77"/>
              </a:rPr>
              <a:t>Applications</a:t>
            </a:r>
            <a:br>
              <a:rPr lang="fr-FR" sz="1400" dirty="0">
                <a:latin typeface="Poppins" pitchFamily="2" charset="77"/>
                <a:cs typeface="Poppins" pitchFamily="2" charset="77"/>
              </a:rPr>
            </a:br>
            <a:r>
              <a:rPr lang="fr-FR" sz="1400" dirty="0">
                <a:latin typeface="Poppins" pitchFamily="2" charset="77"/>
                <a:cs typeface="Poppins" pitchFamily="2" charset="77"/>
              </a:rPr>
              <a:t>Social Media</a:t>
            </a:r>
          </a:p>
        </p:txBody>
      </p:sp>
      <p:sp>
        <p:nvSpPr>
          <p:cNvPr id="51" name="Google Shape;471;p27">
            <a:extLst>
              <a:ext uri="{FF2B5EF4-FFF2-40B4-BE49-F238E27FC236}">
                <a16:creationId xmlns:a16="http://schemas.microsoft.com/office/drawing/2014/main" id="{F676B3CF-3E13-5D1D-4B2B-2268848C510B}"/>
              </a:ext>
            </a:extLst>
          </p:cNvPr>
          <p:cNvSpPr txBox="1">
            <a:spLocks/>
          </p:cNvSpPr>
          <p:nvPr/>
        </p:nvSpPr>
        <p:spPr>
          <a:xfrm>
            <a:off x="6320865" y="36300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fr-FR" sz="1400" dirty="0">
                <a:latin typeface="Poppins" pitchFamily="2" charset="77"/>
                <a:cs typeface="Poppins" pitchFamily="2" charset="77"/>
              </a:rPr>
              <a:t>Applications</a:t>
            </a:r>
            <a:br>
              <a:rPr lang="fr-FR" sz="1400" dirty="0">
                <a:latin typeface="Poppins" pitchFamily="2" charset="77"/>
                <a:cs typeface="Poppins" pitchFamily="2" charset="77"/>
              </a:rPr>
            </a:br>
            <a:r>
              <a:rPr lang="fr-FR" sz="1400" dirty="0">
                <a:latin typeface="Poppins" pitchFamily="2" charset="77"/>
                <a:cs typeface="Poppins" pitchFamily="2" charset="77"/>
              </a:rPr>
              <a:t>Banque &amp; assurances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D0B4B5D-EF24-1E38-6644-3B2A775F2C91}"/>
              </a:ext>
            </a:extLst>
          </p:cNvPr>
          <p:cNvSpPr>
            <a:spLocks noGrp="1"/>
          </p:cNvSpPr>
          <p:nvPr>
            <p:ph type="body" idx="1"/>
          </p:nvPr>
        </p:nvSpPr>
        <p:spPr>
          <a:xfrm>
            <a:off x="540853" y="1275450"/>
            <a:ext cx="7631464" cy="1296300"/>
          </a:xfrm>
        </p:spPr>
        <p:txBody>
          <a:bodyPr/>
          <a:lstStyle/>
          <a:p>
            <a:pPr>
              <a:buFont typeface="Wingdings" pitchFamily="2" charset="2"/>
              <a:buChar char="Ø"/>
            </a:pPr>
            <a:r>
              <a:rPr lang="fr-FR" dirty="0">
                <a:latin typeface="Poppins" pitchFamily="2" charset="77"/>
                <a:cs typeface="Poppins" pitchFamily="2" charset="77"/>
              </a:rPr>
              <a:t>la création de systèmes de dialogue est le manque d'ensembles de données qui reflètent les conversations naturelles</a:t>
            </a:r>
          </a:p>
          <a:p>
            <a:pPr>
              <a:buFont typeface="Wingdings" pitchFamily="2" charset="2"/>
              <a:buChar char="Ø"/>
            </a:pPr>
            <a:endParaRPr lang="fr-FR" dirty="0">
              <a:latin typeface="Poppins" pitchFamily="2" charset="77"/>
              <a:cs typeface="Poppins" pitchFamily="2" charset="77"/>
            </a:endParaRPr>
          </a:p>
          <a:p>
            <a:pPr>
              <a:buFont typeface="Wingdings" pitchFamily="2" charset="2"/>
              <a:buChar char="Ø"/>
            </a:pPr>
            <a:r>
              <a:rPr lang="fr-FR" dirty="0">
                <a:latin typeface="Poppins" pitchFamily="2" charset="77"/>
                <a:cs typeface="Poppins" pitchFamily="2" charset="77"/>
              </a:rPr>
              <a:t>les ensembles de données existants, en particulier ceux qui prétendent être des ensembles de données du monde réel, manquent de naturel.</a:t>
            </a:r>
          </a:p>
          <a:p>
            <a:pPr marL="152400" indent="0">
              <a:buNone/>
            </a:pPr>
            <a:endParaRPr lang="fr-FR" dirty="0">
              <a:latin typeface="Poppins" pitchFamily="2" charset="77"/>
              <a:cs typeface="Poppins" pitchFamily="2" charset="77"/>
            </a:endParaRPr>
          </a:p>
          <a:p>
            <a:pPr>
              <a:buFont typeface="Wingdings" pitchFamily="2" charset="2"/>
              <a:buChar char="Ø"/>
            </a:pPr>
            <a:r>
              <a:rPr lang="fr-FR" dirty="0">
                <a:latin typeface="Poppins" pitchFamily="2" charset="77"/>
                <a:cs typeface="Poppins" pitchFamily="2" charset="77"/>
              </a:rPr>
              <a:t>Les jeux de données sont principalement créés par des annotateurs en ligne et, la plupart du temps, ils semblent scriptés en raison de la nature de la collecte de données objectives. La tâche est souvent subjective et le processus de collecte des données devient complexe</a:t>
            </a:r>
          </a:p>
          <a:p>
            <a:pPr marL="152400" indent="0">
              <a:buNone/>
            </a:pPr>
            <a:endParaRPr lang="fr-FR" dirty="0"/>
          </a:p>
        </p:txBody>
      </p:sp>
      <p:sp>
        <p:nvSpPr>
          <p:cNvPr id="3" name="Titre 2">
            <a:extLst>
              <a:ext uri="{FF2B5EF4-FFF2-40B4-BE49-F238E27FC236}">
                <a16:creationId xmlns:a16="http://schemas.microsoft.com/office/drawing/2014/main" id="{EEF184CC-CDC5-C227-5BC3-E5C17DBCF43E}"/>
              </a:ext>
            </a:extLst>
          </p:cNvPr>
          <p:cNvSpPr>
            <a:spLocks noGrp="1"/>
          </p:cNvSpPr>
          <p:nvPr>
            <p:ph type="ctrTitle"/>
          </p:nvPr>
        </p:nvSpPr>
        <p:spPr/>
        <p:txBody>
          <a:bodyPr/>
          <a:lstStyle/>
          <a:p>
            <a:r>
              <a:rPr lang="fr-FR" dirty="0">
                <a:latin typeface="Poppins" pitchFamily="2" charset="77"/>
                <a:cs typeface="Poppins" pitchFamily="2" charset="77"/>
              </a:rPr>
              <a:t>Limites</a:t>
            </a:r>
          </a:p>
        </p:txBody>
      </p:sp>
    </p:spTree>
    <p:extLst>
      <p:ext uri="{BB962C8B-B14F-4D97-AF65-F5344CB8AC3E}">
        <p14:creationId xmlns:p14="http://schemas.microsoft.com/office/powerpoint/2010/main" val="109014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79705" y="2153100"/>
            <a:ext cx="4199144"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latin typeface="Poppins" pitchFamily="2" charset="77"/>
                <a:cs typeface="Poppins" pitchFamily="2" charset="77"/>
              </a:rPr>
              <a:t>Applications</a:t>
            </a:r>
            <a:endParaRPr dirty="0">
              <a:latin typeface="Poppins" pitchFamily="2" charset="77"/>
              <a:cs typeface="Poppins" pitchFamily="2" charset="77"/>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ZoneTexte 1">
            <a:extLst>
              <a:ext uri="{FF2B5EF4-FFF2-40B4-BE49-F238E27FC236}">
                <a16:creationId xmlns:a16="http://schemas.microsoft.com/office/drawing/2014/main" id="{5FD3BC30-14C8-D4C6-8FE2-CEDEA0C1E537}"/>
              </a:ext>
            </a:extLst>
          </p:cNvPr>
          <p:cNvSpPr txBox="1"/>
          <p:nvPr/>
        </p:nvSpPr>
        <p:spPr>
          <a:xfrm>
            <a:off x="2223920" y="2856298"/>
            <a:ext cx="849913" cy="369332"/>
          </a:xfrm>
          <a:prstGeom prst="rect">
            <a:avLst/>
          </a:prstGeom>
          <a:noFill/>
        </p:spPr>
        <p:txBody>
          <a:bodyPr wrap="none" rtlCol="0">
            <a:spAutoFit/>
          </a:bodyPr>
          <a:lstStyle/>
          <a:p>
            <a:r>
              <a:rPr lang="fr-FR" sz="1800" dirty="0">
                <a:solidFill>
                  <a:schemeClr val="bg1"/>
                </a:solidFill>
                <a:latin typeface="Poppins" pitchFamily="2" charset="77"/>
                <a:cs typeface="Poppins" pitchFamily="2" charset="77"/>
              </a:rPr>
              <a:t>Santé</a:t>
            </a:r>
          </a:p>
        </p:txBody>
      </p:sp>
    </p:spTree>
    <p:extLst>
      <p:ext uri="{BB962C8B-B14F-4D97-AF65-F5344CB8AC3E}">
        <p14:creationId xmlns:p14="http://schemas.microsoft.com/office/powerpoint/2010/main" val="2644537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5C321-DD37-7343-2286-D0915D71E91E}"/>
              </a:ext>
            </a:extLst>
          </p:cNvPr>
          <p:cNvSpPr>
            <a:spLocks noGrp="1"/>
          </p:cNvSpPr>
          <p:nvPr>
            <p:ph type="ctrTitle"/>
          </p:nvPr>
        </p:nvSpPr>
        <p:spPr/>
        <p:txBody>
          <a:bodyPr/>
          <a:lstStyle/>
          <a:p>
            <a:r>
              <a:rPr lang="fr-FR" dirty="0">
                <a:latin typeface="Poppins" pitchFamily="2" charset="77"/>
                <a:cs typeface="Poppins" pitchFamily="2" charset="77"/>
              </a:rPr>
              <a:t>Organiser les données</a:t>
            </a:r>
          </a:p>
        </p:txBody>
      </p:sp>
      <p:sp>
        <p:nvSpPr>
          <p:cNvPr id="3" name="ZoneTexte 2">
            <a:extLst>
              <a:ext uri="{FF2B5EF4-FFF2-40B4-BE49-F238E27FC236}">
                <a16:creationId xmlns:a16="http://schemas.microsoft.com/office/drawing/2014/main" id="{F54BC888-C65A-64DA-FC38-79DA8F379505}"/>
              </a:ext>
            </a:extLst>
          </p:cNvPr>
          <p:cNvSpPr txBox="1"/>
          <p:nvPr/>
        </p:nvSpPr>
        <p:spPr>
          <a:xfrm>
            <a:off x="729443" y="1638623"/>
            <a:ext cx="4296075" cy="1815882"/>
          </a:xfrm>
          <a:prstGeom prst="rect">
            <a:avLst/>
          </a:prstGeom>
          <a:noFill/>
        </p:spPr>
        <p:txBody>
          <a:bodyPr wrap="square" rtlCol="0">
            <a:spAutoFit/>
          </a:bodyPr>
          <a:lstStyle/>
          <a:p>
            <a:r>
              <a:rPr lang="fr-FR" dirty="0">
                <a:solidFill>
                  <a:schemeClr val="bg1"/>
                </a:solidFill>
                <a:latin typeface="Poppins" pitchFamily="2" charset="77"/>
                <a:cs typeface="Poppins" pitchFamily="2" charset="77"/>
              </a:rPr>
              <a:t>Une grande partie des données médicales et de santé sont souvent collectées et stockées dans des formats de texte non structurés. </a:t>
            </a:r>
          </a:p>
          <a:p>
            <a:endParaRPr lang="fr-FR" dirty="0">
              <a:solidFill>
                <a:schemeClr val="bg1"/>
              </a:solidFill>
              <a:latin typeface="Poppins" pitchFamily="2" charset="77"/>
              <a:cs typeface="Poppins" pitchFamily="2" charset="77"/>
            </a:endParaRPr>
          </a:p>
          <a:p>
            <a:r>
              <a:rPr lang="fr-FR" dirty="0">
                <a:solidFill>
                  <a:schemeClr val="bg1"/>
                </a:solidFill>
                <a:latin typeface="Poppins" pitchFamily="2" charset="77"/>
                <a:cs typeface="Poppins" pitchFamily="2" charset="77"/>
              </a:rPr>
              <a:t>Il s'agit notamment de notes médicales, d'ordonnances et de transcriptions audio, ainsi que de rapports de pathologie et de radiologie.</a:t>
            </a:r>
          </a:p>
        </p:txBody>
      </p:sp>
      <p:grpSp>
        <p:nvGrpSpPr>
          <p:cNvPr id="4" name="Google Shape;9434;p56">
            <a:extLst>
              <a:ext uri="{FF2B5EF4-FFF2-40B4-BE49-F238E27FC236}">
                <a16:creationId xmlns:a16="http://schemas.microsoft.com/office/drawing/2014/main" id="{ACBAA60B-17E5-C55E-E421-ED004D8F175D}"/>
              </a:ext>
            </a:extLst>
          </p:cNvPr>
          <p:cNvGrpSpPr/>
          <p:nvPr/>
        </p:nvGrpSpPr>
        <p:grpSpPr>
          <a:xfrm rot="1496260">
            <a:off x="5394845" y="2126512"/>
            <a:ext cx="3045665" cy="1075075"/>
            <a:chOff x="732422" y="2990152"/>
            <a:chExt cx="1337773" cy="572102"/>
          </a:xfrm>
          <a:noFill/>
        </p:grpSpPr>
        <p:sp>
          <p:nvSpPr>
            <p:cNvPr id="5" name="Google Shape;9435;p56">
              <a:extLst>
                <a:ext uri="{FF2B5EF4-FFF2-40B4-BE49-F238E27FC236}">
                  <a16:creationId xmlns:a16="http://schemas.microsoft.com/office/drawing/2014/main" id="{76387B6E-BADF-455F-BBA7-59E4CE75602D}"/>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grpFill/>
            <a:ln w="19050" cap="flat" cmpd="sng">
              <a:solidFill>
                <a:srgbClr val="00CF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CFCD"/>
                </a:solidFill>
              </a:endParaRPr>
            </a:p>
          </p:txBody>
        </p:sp>
        <p:sp>
          <p:nvSpPr>
            <p:cNvPr id="6" name="Google Shape;9436;p56">
              <a:extLst>
                <a:ext uri="{FF2B5EF4-FFF2-40B4-BE49-F238E27FC236}">
                  <a16:creationId xmlns:a16="http://schemas.microsoft.com/office/drawing/2014/main" id="{9DA98791-D97C-3DBD-8334-A4FF22133C94}"/>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grpFill/>
            <a:ln w="19050" cap="flat" cmpd="sng">
              <a:solidFill>
                <a:srgbClr val="00CF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CFCD"/>
                </a:solidFill>
              </a:endParaRPr>
            </a:p>
          </p:txBody>
        </p:sp>
        <p:sp>
          <p:nvSpPr>
            <p:cNvPr id="7" name="Google Shape;9437;p56">
              <a:extLst>
                <a:ext uri="{FF2B5EF4-FFF2-40B4-BE49-F238E27FC236}">
                  <a16:creationId xmlns:a16="http://schemas.microsoft.com/office/drawing/2014/main" id="{E0842DF9-7CFF-FF95-7737-D31ECE157D95}"/>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grpFill/>
            <a:ln w="19050" cap="flat" cmpd="sng">
              <a:solidFill>
                <a:srgbClr val="00CF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CFCD"/>
                </a:solidFill>
              </a:endParaRPr>
            </a:p>
          </p:txBody>
        </p:sp>
        <p:sp>
          <p:nvSpPr>
            <p:cNvPr id="8" name="Google Shape;9438;p56">
              <a:extLst>
                <a:ext uri="{FF2B5EF4-FFF2-40B4-BE49-F238E27FC236}">
                  <a16:creationId xmlns:a16="http://schemas.microsoft.com/office/drawing/2014/main" id="{A0A6447D-2BDD-4100-6857-E656CF7F1BBA}"/>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grpFill/>
            <a:ln w="19050" cap="flat" cmpd="sng">
              <a:solidFill>
                <a:srgbClr val="00CF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CFCD"/>
                </a:solidFill>
              </a:endParaRPr>
            </a:p>
          </p:txBody>
        </p:sp>
        <p:sp>
          <p:nvSpPr>
            <p:cNvPr id="9" name="Google Shape;9439;p56">
              <a:extLst>
                <a:ext uri="{FF2B5EF4-FFF2-40B4-BE49-F238E27FC236}">
                  <a16:creationId xmlns:a16="http://schemas.microsoft.com/office/drawing/2014/main" id="{75FA3CAF-77BC-0CEA-1F31-35E4FFE476B5}"/>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grpFill/>
            <a:ln w="19050" cap="flat" cmpd="sng">
              <a:solidFill>
                <a:srgbClr val="00CF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CFCD"/>
                </a:solidFill>
              </a:endParaRPr>
            </a:p>
          </p:txBody>
        </p:sp>
        <p:sp>
          <p:nvSpPr>
            <p:cNvPr id="10" name="Google Shape;9440;p56">
              <a:extLst>
                <a:ext uri="{FF2B5EF4-FFF2-40B4-BE49-F238E27FC236}">
                  <a16:creationId xmlns:a16="http://schemas.microsoft.com/office/drawing/2014/main" id="{7B7676C4-AE31-49F2-B835-9D64F8B5D3D4}"/>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grpFill/>
            <a:ln w="19050" cap="flat" cmpd="sng">
              <a:solidFill>
                <a:srgbClr val="00CF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CFCD"/>
                </a:solidFill>
              </a:endParaRPr>
            </a:p>
          </p:txBody>
        </p:sp>
      </p:grpSp>
    </p:spTree>
    <p:extLst>
      <p:ext uri="{BB962C8B-B14F-4D97-AF65-F5344CB8AC3E}">
        <p14:creationId xmlns:p14="http://schemas.microsoft.com/office/powerpoint/2010/main" val="2607705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ample of an electronic medical record [_26]">
            <a:extLst>
              <a:ext uri="{FF2B5EF4-FFF2-40B4-BE49-F238E27FC236}">
                <a16:creationId xmlns:a16="http://schemas.microsoft.com/office/drawing/2014/main" id="{051051A0-872A-73DA-33C8-1B1495A97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506" y="0"/>
            <a:ext cx="71389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937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5D0933-83B0-D92A-E0EE-090835181288}"/>
              </a:ext>
            </a:extLst>
          </p:cNvPr>
          <p:cNvSpPr>
            <a:spLocks noGrp="1"/>
          </p:cNvSpPr>
          <p:nvPr>
            <p:ph type="ctrTitle"/>
          </p:nvPr>
        </p:nvSpPr>
        <p:spPr/>
        <p:txBody>
          <a:bodyPr/>
          <a:lstStyle/>
          <a:p>
            <a:r>
              <a:rPr lang="fr-FR" dirty="0">
                <a:latin typeface="Poppins" pitchFamily="2" charset="77"/>
                <a:cs typeface="Poppins" pitchFamily="2" charset="77"/>
              </a:rPr>
              <a:t>Cas d’usages</a:t>
            </a:r>
          </a:p>
        </p:txBody>
      </p:sp>
      <p:sp>
        <p:nvSpPr>
          <p:cNvPr id="4" name="ZoneTexte 3">
            <a:extLst>
              <a:ext uri="{FF2B5EF4-FFF2-40B4-BE49-F238E27FC236}">
                <a16:creationId xmlns:a16="http://schemas.microsoft.com/office/drawing/2014/main" id="{A107284E-7DEE-2F24-D501-853746E57C24}"/>
              </a:ext>
            </a:extLst>
          </p:cNvPr>
          <p:cNvSpPr txBox="1"/>
          <p:nvPr/>
        </p:nvSpPr>
        <p:spPr>
          <a:xfrm>
            <a:off x="765544" y="1445004"/>
            <a:ext cx="7542028" cy="2677656"/>
          </a:xfrm>
          <a:prstGeom prst="rect">
            <a:avLst/>
          </a:prstGeom>
          <a:noFill/>
        </p:spPr>
        <p:txBody>
          <a:bodyPr wrap="square">
            <a:spAutoFit/>
          </a:bodyPr>
          <a:lstStyle/>
          <a:p>
            <a:pPr marL="285750" indent="-285750">
              <a:buClr>
                <a:schemeClr val="bg1"/>
              </a:buClr>
              <a:buFont typeface="Wingdings" pitchFamily="2" charset="2"/>
              <a:buChar char="Ø"/>
            </a:pPr>
            <a:r>
              <a:rPr lang="fr-FR" b="0" i="0" u="none" strike="noStrike" dirty="0">
                <a:solidFill>
                  <a:schemeClr val="bg1"/>
                </a:solidFill>
                <a:effectLst/>
                <a:latin typeface="Poppins" pitchFamily="2" charset="77"/>
                <a:cs typeface="Poppins" pitchFamily="2" charset="77"/>
              </a:rPr>
              <a:t>Les techniques NLP peuvent être utilisées sur les notes des médecins pour comprendre leur état et leur urgence afin de prioriser les différentes procédures de santé et les examens. </a:t>
            </a:r>
          </a:p>
          <a:p>
            <a:pPr marL="285750" indent="-285750">
              <a:buClr>
                <a:schemeClr val="bg1"/>
              </a:buClr>
              <a:buFont typeface="Wingdings" pitchFamily="2" charset="2"/>
              <a:buChar char="Ø"/>
            </a:pPr>
            <a:endParaRPr lang="fr-FR" dirty="0">
              <a:solidFill>
                <a:schemeClr val="bg1"/>
              </a:solidFill>
              <a:latin typeface="Poppins" pitchFamily="2" charset="77"/>
              <a:cs typeface="Poppins" pitchFamily="2" charset="77"/>
            </a:endParaRPr>
          </a:p>
          <a:p>
            <a:pPr marL="285750" indent="-285750">
              <a:buClr>
                <a:schemeClr val="bg1"/>
              </a:buClr>
              <a:buFont typeface="Wingdings" pitchFamily="2" charset="2"/>
              <a:buChar char="Ø"/>
            </a:pPr>
            <a:r>
              <a:rPr lang="fr-FR" b="0" i="0" u="none" strike="noStrike" dirty="0">
                <a:solidFill>
                  <a:schemeClr val="bg1"/>
                </a:solidFill>
                <a:effectLst/>
                <a:latin typeface="Poppins" pitchFamily="2" charset="77"/>
                <a:cs typeface="Poppins" pitchFamily="2" charset="77"/>
              </a:rPr>
              <a:t>Cela peut </a:t>
            </a:r>
            <a:r>
              <a:rPr lang="fr-FR" b="0" i="0" u="sng" strike="noStrike" dirty="0">
                <a:solidFill>
                  <a:schemeClr val="bg1"/>
                </a:solidFill>
                <a:effectLst/>
                <a:latin typeface="Poppins" pitchFamily="2" charset="77"/>
                <a:cs typeface="Poppins" pitchFamily="2" charset="77"/>
              </a:rPr>
              <a:t>minimiser les retards </a:t>
            </a:r>
            <a:r>
              <a:rPr lang="fr-FR" b="0" i="0" u="none" strike="noStrike" dirty="0">
                <a:solidFill>
                  <a:schemeClr val="bg1"/>
                </a:solidFill>
                <a:effectLst/>
                <a:latin typeface="Poppins" pitchFamily="2" charset="77"/>
                <a:cs typeface="Poppins" pitchFamily="2" charset="77"/>
              </a:rPr>
              <a:t>et les erreurs administratives et automatiser les processus. </a:t>
            </a:r>
          </a:p>
          <a:p>
            <a:pPr marL="285750" indent="-285750">
              <a:buClr>
                <a:schemeClr val="bg1"/>
              </a:buClr>
              <a:buFont typeface="Wingdings" pitchFamily="2" charset="2"/>
              <a:buChar char="Ø"/>
            </a:pPr>
            <a:endParaRPr lang="fr-FR" dirty="0">
              <a:solidFill>
                <a:schemeClr val="bg1"/>
              </a:solidFill>
              <a:latin typeface="Poppins" pitchFamily="2" charset="77"/>
              <a:cs typeface="Poppins" pitchFamily="2" charset="77"/>
            </a:endParaRPr>
          </a:p>
          <a:p>
            <a:pPr marL="285750" indent="-285750">
              <a:buClr>
                <a:schemeClr val="bg1"/>
              </a:buClr>
              <a:buFont typeface="Wingdings" pitchFamily="2" charset="2"/>
              <a:buChar char="Ø"/>
            </a:pPr>
            <a:r>
              <a:rPr lang="fr-FR" b="0" i="0" u="none" strike="noStrike" dirty="0">
                <a:solidFill>
                  <a:schemeClr val="bg1"/>
                </a:solidFill>
                <a:effectLst/>
                <a:latin typeface="Poppins" pitchFamily="2" charset="77"/>
                <a:cs typeface="Poppins" pitchFamily="2" charset="77"/>
              </a:rPr>
              <a:t>De même, l'analyse syntaxique et l'extraction d'informations à partir de notes non structurées pour </a:t>
            </a:r>
            <a:r>
              <a:rPr lang="fr-FR" i="0" u="sng" strike="noStrike" dirty="0">
                <a:solidFill>
                  <a:schemeClr val="bg1"/>
                </a:solidFill>
                <a:effectLst/>
                <a:latin typeface="Poppins" pitchFamily="2" charset="77"/>
                <a:cs typeface="Poppins" pitchFamily="2" charset="77"/>
              </a:rPr>
              <a:t>identifier les codes médicaux </a:t>
            </a:r>
            <a:r>
              <a:rPr lang="fr-FR" b="0" i="0" u="none" strike="noStrike" dirty="0">
                <a:solidFill>
                  <a:schemeClr val="bg1"/>
                </a:solidFill>
                <a:effectLst/>
                <a:latin typeface="Poppins" pitchFamily="2" charset="77"/>
                <a:cs typeface="Poppins" pitchFamily="2" charset="77"/>
              </a:rPr>
              <a:t>peuvent faciliter la facturation.</a:t>
            </a:r>
          </a:p>
          <a:p>
            <a:pPr marL="285750" indent="-285750">
              <a:buClr>
                <a:schemeClr val="bg1"/>
              </a:buClr>
              <a:buFont typeface="Wingdings" pitchFamily="2" charset="2"/>
              <a:buChar char="Ø"/>
            </a:pPr>
            <a:endParaRPr lang="fr-FR" dirty="0">
              <a:solidFill>
                <a:schemeClr val="bg1"/>
              </a:solidFill>
              <a:latin typeface="Poppins" pitchFamily="2" charset="77"/>
              <a:cs typeface="Poppins" pitchFamily="2" charset="77"/>
            </a:endParaRPr>
          </a:p>
          <a:p>
            <a:pPr marL="285750" indent="-285750">
              <a:buClr>
                <a:schemeClr val="bg1"/>
              </a:buClr>
              <a:buFont typeface="Wingdings" pitchFamily="2" charset="2"/>
              <a:buChar char="Ø"/>
            </a:pPr>
            <a:r>
              <a:rPr lang="fr-FR" b="0" i="0" dirty="0">
                <a:solidFill>
                  <a:schemeClr val="bg1"/>
                </a:solidFill>
                <a:effectLst/>
                <a:latin typeface="Poppins" pitchFamily="2" charset="77"/>
                <a:cs typeface="Poppins" pitchFamily="2" charset="77"/>
              </a:rPr>
              <a:t>La dictée automatique </a:t>
            </a:r>
          </a:p>
        </p:txBody>
      </p:sp>
    </p:spTree>
    <p:extLst>
      <p:ext uri="{BB962C8B-B14F-4D97-AF65-F5344CB8AC3E}">
        <p14:creationId xmlns:p14="http://schemas.microsoft.com/office/powerpoint/2010/main" val="154177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5B37C8-C12E-4605-E85E-3F42DBAE0E91}"/>
              </a:ext>
            </a:extLst>
          </p:cNvPr>
          <p:cNvSpPr>
            <a:spLocks noGrp="1"/>
          </p:cNvSpPr>
          <p:nvPr>
            <p:ph type="ctrTitle"/>
          </p:nvPr>
        </p:nvSpPr>
        <p:spPr/>
        <p:txBody>
          <a:bodyPr/>
          <a:lstStyle/>
          <a:p>
            <a:r>
              <a:rPr lang="fr-FR" dirty="0">
                <a:latin typeface="Poppins" pitchFamily="2" charset="77"/>
                <a:cs typeface="Poppins" pitchFamily="2" charset="77"/>
              </a:rPr>
              <a:t>Pharmaco-</a:t>
            </a:r>
            <a:r>
              <a:rPr lang="fr-FR" dirty="0" err="1">
                <a:latin typeface="Poppins" pitchFamily="2" charset="77"/>
                <a:cs typeface="Poppins" pitchFamily="2" charset="77"/>
              </a:rPr>
              <a:t>vigilange</a:t>
            </a:r>
            <a:endParaRPr lang="fr-FR" dirty="0">
              <a:latin typeface="Poppins" pitchFamily="2" charset="77"/>
              <a:cs typeface="Poppins" pitchFamily="2" charset="77"/>
            </a:endParaRPr>
          </a:p>
        </p:txBody>
      </p:sp>
      <p:sp>
        <p:nvSpPr>
          <p:cNvPr id="4" name="ZoneTexte 3">
            <a:extLst>
              <a:ext uri="{FF2B5EF4-FFF2-40B4-BE49-F238E27FC236}">
                <a16:creationId xmlns:a16="http://schemas.microsoft.com/office/drawing/2014/main" id="{1FC569D6-08E9-2327-064F-87B34B4E751A}"/>
              </a:ext>
            </a:extLst>
          </p:cNvPr>
          <p:cNvSpPr txBox="1"/>
          <p:nvPr/>
        </p:nvSpPr>
        <p:spPr>
          <a:xfrm>
            <a:off x="843516" y="1252948"/>
            <a:ext cx="7782771" cy="3508653"/>
          </a:xfrm>
          <a:prstGeom prst="rect">
            <a:avLst/>
          </a:prstGeom>
          <a:noFill/>
        </p:spPr>
        <p:txBody>
          <a:bodyPr wrap="square">
            <a:spAutoFit/>
          </a:bodyPr>
          <a:lstStyle/>
          <a:p>
            <a:r>
              <a:rPr lang="fr-FR" sz="1600" b="0" i="0" u="none" strike="noStrike" dirty="0">
                <a:solidFill>
                  <a:schemeClr val="bg1"/>
                </a:solidFill>
                <a:effectLst/>
                <a:latin typeface="Poppins" pitchFamily="2" charset="77"/>
                <a:cs typeface="Poppins" pitchFamily="2" charset="77"/>
              </a:rPr>
              <a:t>La pharmacovigilance englobe toutes les activités nécessaires pour garantir la sécurité d'un médicament. Il s'agit de la collecte, de la détection et de la </a:t>
            </a:r>
            <a:r>
              <a:rPr lang="fr-FR" sz="1600" i="0" u="sng" strike="noStrike" dirty="0">
                <a:solidFill>
                  <a:schemeClr val="bg1"/>
                </a:solidFill>
                <a:effectLst/>
                <a:latin typeface="Poppins" pitchFamily="2" charset="77"/>
                <a:cs typeface="Poppins" pitchFamily="2" charset="77"/>
              </a:rPr>
              <a:t>surveillance des effets indésirables </a:t>
            </a:r>
            <a:r>
              <a:rPr lang="fr-FR" sz="1600" b="0" i="0" u="none" strike="noStrike" dirty="0">
                <a:solidFill>
                  <a:schemeClr val="bg1"/>
                </a:solidFill>
                <a:effectLst/>
                <a:latin typeface="Poppins" pitchFamily="2" charset="77"/>
                <a:cs typeface="Poppins" pitchFamily="2" charset="77"/>
              </a:rPr>
              <a:t>des médicaments ou des procédures médicales. </a:t>
            </a:r>
          </a:p>
          <a:p>
            <a:endParaRPr lang="fr-FR" sz="1600" dirty="0">
              <a:solidFill>
                <a:schemeClr val="bg1"/>
              </a:solidFill>
              <a:latin typeface="Poppins" pitchFamily="2" charset="77"/>
              <a:cs typeface="Poppins" pitchFamily="2" charset="77"/>
            </a:endParaRPr>
          </a:p>
          <a:p>
            <a:r>
              <a:rPr lang="fr-FR" sz="1600" b="0" i="0" u="none" strike="noStrike" dirty="0">
                <a:solidFill>
                  <a:schemeClr val="bg1"/>
                </a:solidFill>
                <a:effectLst/>
                <a:latin typeface="Poppins" pitchFamily="2" charset="77"/>
                <a:cs typeface="Poppins" pitchFamily="2" charset="77"/>
              </a:rPr>
              <a:t>Une procédure médicale ou un médicament peut avoir des effets involontaires ou nocifs, et la surveillance et la prévention de ces effets sont essentielles pour s'assurer que le médicament agit comme prévu. </a:t>
            </a:r>
          </a:p>
          <a:p>
            <a:endParaRPr lang="fr-FR" sz="1600" dirty="0">
              <a:solidFill>
                <a:schemeClr val="bg1"/>
              </a:solidFill>
              <a:latin typeface="Poppins" pitchFamily="2" charset="77"/>
              <a:cs typeface="Poppins" pitchFamily="2" charset="77"/>
            </a:endParaRPr>
          </a:p>
          <a:p>
            <a:r>
              <a:rPr lang="fr-FR" sz="1600" b="0" i="0" u="none" strike="noStrike" dirty="0">
                <a:solidFill>
                  <a:schemeClr val="bg1"/>
                </a:solidFill>
                <a:effectLst/>
                <a:latin typeface="Poppins" pitchFamily="2" charset="77"/>
                <a:cs typeface="Poppins" pitchFamily="2" charset="77"/>
              </a:rPr>
              <a:t>Avec l'utilisation croissante des médias sociaux, un plus grand nombre de ces </a:t>
            </a:r>
            <a:r>
              <a:rPr lang="fr-FR" sz="1600" b="0" i="0" u="sng" strike="noStrike" dirty="0">
                <a:solidFill>
                  <a:schemeClr val="bg1"/>
                </a:solidFill>
                <a:effectLst/>
                <a:latin typeface="Poppins" pitchFamily="2" charset="77"/>
                <a:cs typeface="Poppins" pitchFamily="2" charset="77"/>
              </a:rPr>
              <a:t>effets secondaires sont mentionnés dans les messages des médias sociaux</a:t>
            </a:r>
            <a:r>
              <a:rPr lang="fr-FR" sz="1600" b="0" i="0" u="none" strike="noStrike" dirty="0">
                <a:solidFill>
                  <a:schemeClr val="bg1"/>
                </a:solidFill>
                <a:effectLst/>
                <a:latin typeface="Poppins" pitchFamily="2" charset="77"/>
                <a:cs typeface="Poppins" pitchFamily="2" charset="77"/>
              </a:rPr>
              <a:t> ; la surveillance et l'identification de ces effets font partie de la solution.</a:t>
            </a:r>
            <a:br>
              <a:rPr lang="fr-FR" dirty="0"/>
            </a:br>
            <a:endParaRPr lang="fr-FR" dirty="0"/>
          </a:p>
        </p:txBody>
      </p:sp>
    </p:spTree>
    <p:extLst>
      <p:ext uri="{BB962C8B-B14F-4D97-AF65-F5344CB8AC3E}">
        <p14:creationId xmlns:p14="http://schemas.microsoft.com/office/powerpoint/2010/main" val="1474340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2259A-8E0D-5E39-3386-08BAC2E0AC58}"/>
              </a:ext>
            </a:extLst>
          </p:cNvPr>
          <p:cNvSpPr>
            <a:spLocks noGrp="1"/>
          </p:cNvSpPr>
          <p:nvPr>
            <p:ph type="ctrTitle"/>
          </p:nvPr>
        </p:nvSpPr>
        <p:spPr/>
        <p:txBody>
          <a:bodyPr/>
          <a:lstStyle/>
          <a:p>
            <a:r>
              <a:rPr lang="fr-FR" dirty="0">
                <a:latin typeface="Poppins" pitchFamily="2" charset="77"/>
                <a:cs typeface="Poppins" pitchFamily="2" charset="77"/>
              </a:rPr>
              <a:t>Santé mentale</a:t>
            </a:r>
          </a:p>
        </p:txBody>
      </p:sp>
      <p:sp>
        <p:nvSpPr>
          <p:cNvPr id="4" name="ZoneTexte 3">
            <a:extLst>
              <a:ext uri="{FF2B5EF4-FFF2-40B4-BE49-F238E27FC236}">
                <a16:creationId xmlns:a16="http://schemas.microsoft.com/office/drawing/2014/main" id="{3D183D5F-7C03-F635-492A-A7426C8D2789}"/>
              </a:ext>
            </a:extLst>
          </p:cNvPr>
          <p:cNvSpPr txBox="1"/>
          <p:nvPr/>
        </p:nvSpPr>
        <p:spPr>
          <a:xfrm>
            <a:off x="618825" y="1237010"/>
            <a:ext cx="3298782" cy="3323987"/>
          </a:xfrm>
          <a:prstGeom prst="rect">
            <a:avLst/>
          </a:prstGeom>
          <a:noFill/>
        </p:spPr>
        <p:txBody>
          <a:bodyPr wrap="square">
            <a:spAutoFit/>
          </a:bodyPr>
          <a:lstStyle/>
          <a:p>
            <a:pPr marL="285750" indent="-285750">
              <a:buClr>
                <a:schemeClr val="bg1"/>
              </a:buClr>
              <a:buFont typeface="Wingdings" pitchFamily="2" charset="2"/>
              <a:buChar char="Ø"/>
            </a:pPr>
            <a:r>
              <a:rPr lang="fr-FR" dirty="0">
                <a:solidFill>
                  <a:schemeClr val="bg1"/>
                </a:solidFill>
                <a:latin typeface="Poppins" pitchFamily="2" charset="77"/>
                <a:cs typeface="Poppins" pitchFamily="2" charset="77"/>
              </a:rPr>
              <a:t>L'utilisation des médias sociaux ayant atteint un niveau record, il est de plus en plus possible d'utiliser les signaux des médias sociaux pour suivre l'état émotionnel et l'équilibre mental d'individus particuliers et de groupes d'individus. </a:t>
            </a:r>
          </a:p>
          <a:p>
            <a:pPr marL="285750" indent="-285750">
              <a:buClr>
                <a:schemeClr val="bg1"/>
              </a:buClr>
              <a:buFont typeface="Wingdings" pitchFamily="2" charset="2"/>
              <a:buChar char="Ø"/>
            </a:pPr>
            <a:endParaRPr lang="fr-FR" dirty="0">
              <a:solidFill>
                <a:schemeClr val="bg1"/>
              </a:solidFill>
              <a:latin typeface="Poppins" pitchFamily="2" charset="77"/>
              <a:cs typeface="Poppins" pitchFamily="2" charset="77"/>
            </a:endParaRPr>
          </a:p>
          <a:p>
            <a:pPr marL="285750" indent="-285750">
              <a:buClr>
                <a:schemeClr val="bg1"/>
              </a:buClr>
              <a:buFont typeface="Wingdings" pitchFamily="2" charset="2"/>
              <a:buChar char="Ø"/>
            </a:pPr>
            <a:r>
              <a:rPr lang="fr-FR" dirty="0">
                <a:solidFill>
                  <a:schemeClr val="bg1"/>
                </a:solidFill>
                <a:latin typeface="Poppins" pitchFamily="2" charset="77"/>
                <a:cs typeface="Poppins" pitchFamily="2" charset="77"/>
              </a:rPr>
              <a:t>Il devrait également être possible d'obtenir des informations sur ces aspects pour divers groupes démographiques, notamment l'âge et le sexe.</a:t>
            </a:r>
          </a:p>
        </p:txBody>
      </p:sp>
      <p:sp>
        <p:nvSpPr>
          <p:cNvPr id="6" name="ZoneTexte 5">
            <a:extLst>
              <a:ext uri="{FF2B5EF4-FFF2-40B4-BE49-F238E27FC236}">
                <a16:creationId xmlns:a16="http://schemas.microsoft.com/office/drawing/2014/main" id="{A01E178D-F7F2-7ECC-E466-C4EA4024B683}"/>
              </a:ext>
            </a:extLst>
          </p:cNvPr>
          <p:cNvSpPr txBox="1"/>
          <p:nvPr/>
        </p:nvSpPr>
        <p:spPr>
          <a:xfrm>
            <a:off x="4790515" y="1237010"/>
            <a:ext cx="4266078" cy="3970318"/>
          </a:xfrm>
          <a:prstGeom prst="rect">
            <a:avLst/>
          </a:prstGeom>
          <a:noFill/>
        </p:spPr>
        <p:txBody>
          <a:bodyPr wrap="square">
            <a:spAutoFit/>
          </a:bodyPr>
          <a:lstStyle/>
          <a:p>
            <a:pPr marL="285750" indent="-285750">
              <a:buClr>
                <a:schemeClr val="bg1"/>
              </a:buClr>
              <a:buFont typeface="Wingdings" pitchFamily="2" charset="2"/>
              <a:buChar char="Ø"/>
            </a:pPr>
            <a:r>
              <a:rPr lang="fr-FR" b="0" i="0" u="none" strike="noStrike" dirty="0">
                <a:solidFill>
                  <a:schemeClr val="bg1"/>
                </a:solidFill>
                <a:effectLst/>
                <a:latin typeface="Poppins" pitchFamily="2" charset="77"/>
                <a:cs typeface="Poppins" pitchFamily="2" charset="77"/>
              </a:rPr>
              <a:t>Appliquées aux grandes bases de données, les technologies d'analyse sémantique permettent d'accélérer l'acquisition d'informations et la constitution de connaissances. l'Analyse Sémantique permet de traiter de grands volumes de publications scientifiques, de résumés d'essais cliniques ou encore de documents de recherche internes</a:t>
            </a:r>
            <a:r>
              <a:rPr lang="fr-FR" dirty="0">
                <a:solidFill>
                  <a:schemeClr val="bg1"/>
                </a:solidFill>
                <a:latin typeface="Poppins" pitchFamily="2" charset="77"/>
                <a:cs typeface="Poppins" pitchFamily="2" charset="77"/>
              </a:rPr>
              <a:t>.</a:t>
            </a:r>
            <a:br>
              <a:rPr lang="fr-FR" dirty="0">
                <a:solidFill>
                  <a:schemeClr val="bg1"/>
                </a:solidFill>
                <a:latin typeface="Poppins" pitchFamily="2" charset="77"/>
                <a:cs typeface="Poppins" pitchFamily="2" charset="77"/>
              </a:rPr>
            </a:br>
            <a:endParaRPr lang="fr-FR" dirty="0">
              <a:solidFill>
                <a:schemeClr val="bg1"/>
              </a:solidFill>
              <a:latin typeface="Poppins" pitchFamily="2" charset="77"/>
              <a:cs typeface="Poppins" pitchFamily="2" charset="77"/>
            </a:endParaRPr>
          </a:p>
          <a:p>
            <a:pPr marL="285750" indent="-285750">
              <a:buClr>
                <a:schemeClr val="bg1"/>
              </a:buClr>
              <a:buFont typeface="Wingdings" pitchFamily="2" charset="2"/>
              <a:buChar char="Ø"/>
            </a:pPr>
            <a:r>
              <a:rPr lang="fr-FR" b="0" i="0" u="none" strike="noStrike" dirty="0">
                <a:solidFill>
                  <a:schemeClr val="bg1"/>
                </a:solidFill>
                <a:effectLst/>
                <a:latin typeface="Poppins" pitchFamily="2" charset="77"/>
                <a:cs typeface="Poppins" pitchFamily="2" charset="77"/>
              </a:rPr>
              <a:t>Les projets NLP ont ainsi permis d'identifier de nouveaux biomarqueurs et phénotypes, ou de détecter des relations de résistance aux antibiotiques.</a:t>
            </a:r>
            <a:br>
              <a:rPr lang="fr-FR" dirty="0">
                <a:solidFill>
                  <a:schemeClr val="bg1"/>
                </a:solidFill>
                <a:latin typeface="Poppins" pitchFamily="2" charset="77"/>
                <a:cs typeface="Poppins" pitchFamily="2" charset="77"/>
              </a:rPr>
            </a:br>
            <a:endParaRPr lang="fr-FR" dirty="0">
              <a:solidFill>
                <a:schemeClr val="bg1"/>
              </a:solidFill>
              <a:latin typeface="Poppins" pitchFamily="2" charset="77"/>
              <a:cs typeface="Poppins" pitchFamily="2" charset="77"/>
            </a:endParaRPr>
          </a:p>
          <a:p>
            <a:br>
              <a:rPr lang="fr-FR" dirty="0">
                <a:solidFill>
                  <a:schemeClr val="bg1"/>
                </a:solidFill>
              </a:rPr>
            </a:br>
            <a:br>
              <a:rPr lang="fr-FR"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2654759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D3A00-1B97-9819-53D2-B943BB7607BA}"/>
              </a:ext>
            </a:extLst>
          </p:cNvPr>
          <p:cNvSpPr>
            <a:spLocks noGrp="1"/>
          </p:cNvSpPr>
          <p:nvPr>
            <p:ph type="ctrTitle"/>
          </p:nvPr>
        </p:nvSpPr>
        <p:spPr/>
        <p:txBody>
          <a:bodyPr/>
          <a:lstStyle/>
          <a:p>
            <a:endParaRPr lang="fr-FR"/>
          </a:p>
        </p:txBody>
      </p:sp>
      <p:pic>
        <p:nvPicPr>
          <p:cNvPr id="4" name="Image 3" descr="Une image contenant texte&#10;&#10;Description générée automatiquement">
            <a:extLst>
              <a:ext uri="{FF2B5EF4-FFF2-40B4-BE49-F238E27FC236}">
                <a16:creationId xmlns:a16="http://schemas.microsoft.com/office/drawing/2014/main" id="{ABAB1E7E-3C05-B500-6BC5-8768AFD34216}"/>
              </a:ext>
            </a:extLst>
          </p:cNvPr>
          <p:cNvPicPr>
            <a:picLocks noChangeAspect="1"/>
          </p:cNvPicPr>
          <p:nvPr/>
        </p:nvPicPr>
        <p:blipFill>
          <a:blip r:embed="rId2"/>
          <a:stretch>
            <a:fillRect/>
          </a:stretch>
        </p:blipFill>
        <p:spPr>
          <a:xfrm>
            <a:off x="0" y="0"/>
            <a:ext cx="8451476" cy="5143500"/>
          </a:xfrm>
          <a:prstGeom prst="rect">
            <a:avLst/>
          </a:prstGeom>
        </p:spPr>
      </p:pic>
    </p:spTree>
    <p:extLst>
      <p:ext uri="{BB962C8B-B14F-4D97-AF65-F5344CB8AC3E}">
        <p14:creationId xmlns:p14="http://schemas.microsoft.com/office/powerpoint/2010/main" val="2962148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850605" y="2114292"/>
            <a:ext cx="4309167"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latin typeface="Poppins" pitchFamily="2" charset="77"/>
                <a:cs typeface="Poppins" pitchFamily="2" charset="77"/>
              </a:rPr>
              <a:t>Applications</a:t>
            </a:r>
            <a:endParaRPr dirty="0">
              <a:latin typeface="Poppins" pitchFamily="2" charset="77"/>
              <a:cs typeface="Poppins" pitchFamily="2" charset="77"/>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ZoneTexte 1">
            <a:extLst>
              <a:ext uri="{FF2B5EF4-FFF2-40B4-BE49-F238E27FC236}">
                <a16:creationId xmlns:a16="http://schemas.microsoft.com/office/drawing/2014/main" id="{5FD3BC30-14C8-D4C6-8FE2-CEDEA0C1E537}"/>
              </a:ext>
            </a:extLst>
          </p:cNvPr>
          <p:cNvSpPr txBox="1"/>
          <p:nvPr/>
        </p:nvSpPr>
        <p:spPr>
          <a:xfrm>
            <a:off x="1649484" y="2856298"/>
            <a:ext cx="2574744" cy="369332"/>
          </a:xfrm>
          <a:prstGeom prst="rect">
            <a:avLst/>
          </a:prstGeom>
          <a:noFill/>
        </p:spPr>
        <p:txBody>
          <a:bodyPr wrap="none" rtlCol="0">
            <a:spAutoFit/>
          </a:bodyPr>
          <a:lstStyle/>
          <a:p>
            <a:r>
              <a:rPr lang="fr-FR" sz="1800" dirty="0">
                <a:solidFill>
                  <a:schemeClr val="bg1"/>
                </a:solidFill>
                <a:latin typeface="Poppins" pitchFamily="2" charset="77"/>
                <a:cs typeface="Poppins" pitchFamily="2" charset="77"/>
              </a:rPr>
              <a:t>E-commerce &amp; </a:t>
            </a:r>
            <a:r>
              <a:rPr lang="fr-FR" sz="1800" dirty="0" err="1">
                <a:solidFill>
                  <a:schemeClr val="bg1"/>
                </a:solidFill>
                <a:latin typeface="Poppins" pitchFamily="2" charset="77"/>
                <a:cs typeface="Poppins" pitchFamily="2" charset="77"/>
              </a:rPr>
              <a:t>retail</a:t>
            </a:r>
            <a:endParaRPr lang="fr-FR" sz="1800"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3573184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8396C0F-9223-9154-DEB3-71803D3DE475}"/>
              </a:ext>
            </a:extLst>
          </p:cNvPr>
          <p:cNvSpPr>
            <a:spLocks noGrp="1"/>
          </p:cNvSpPr>
          <p:nvPr>
            <p:ph type="body" idx="1"/>
          </p:nvPr>
        </p:nvSpPr>
        <p:spPr>
          <a:xfrm>
            <a:off x="618825" y="983868"/>
            <a:ext cx="7590604" cy="2090100"/>
          </a:xfrm>
        </p:spPr>
        <p:txBody>
          <a:bodyPr/>
          <a:lstStyle/>
          <a:p>
            <a:pPr marL="114300" indent="0">
              <a:buNone/>
            </a:pPr>
            <a:r>
              <a:rPr lang="fr-FR" sz="1600" b="1" i="0" u="sng" strike="noStrike" dirty="0">
                <a:solidFill>
                  <a:schemeClr val="bg1"/>
                </a:solidFill>
                <a:effectLst/>
                <a:latin typeface="Poppins" pitchFamily="2" charset="77"/>
                <a:cs typeface="Poppins" pitchFamily="2" charset="77"/>
              </a:rPr>
              <a:t>Catalogue de commerce électronique</a:t>
            </a:r>
            <a:br>
              <a:rPr lang="fr-FR" sz="1600" dirty="0">
                <a:solidFill>
                  <a:schemeClr val="bg1"/>
                </a:solidFill>
                <a:latin typeface="Poppins" pitchFamily="2" charset="77"/>
                <a:cs typeface="Poppins" pitchFamily="2" charset="77"/>
              </a:rPr>
            </a:br>
            <a:br>
              <a:rPr lang="fr-FR" sz="1600" dirty="0">
                <a:solidFill>
                  <a:schemeClr val="bg1"/>
                </a:solidFill>
                <a:latin typeface="Poppins" pitchFamily="2" charset="77"/>
                <a:cs typeface="Poppins" pitchFamily="2" charset="77"/>
              </a:rPr>
            </a:br>
            <a:r>
              <a:rPr lang="fr-FR" sz="1600" b="0" i="0" u="none" strike="noStrike" dirty="0">
                <a:solidFill>
                  <a:schemeClr val="bg1"/>
                </a:solidFill>
                <a:effectLst/>
                <a:latin typeface="Poppins" pitchFamily="2" charset="77"/>
                <a:cs typeface="Poppins" pitchFamily="2" charset="77"/>
              </a:rPr>
              <a:t>Un catalogue de produits est une base de données des produits que l'entreprise vend ou qu'un utilisateur peut acheter. Il contient des </a:t>
            </a:r>
            <a:r>
              <a:rPr lang="fr-FR" sz="1600" b="0" i="0" u="none" strike="noStrike" dirty="0">
                <a:solidFill>
                  <a:srgbClr val="E998AC"/>
                </a:solidFill>
                <a:effectLst/>
                <a:latin typeface="Poppins" pitchFamily="2" charset="77"/>
                <a:cs typeface="Poppins" pitchFamily="2" charset="77"/>
              </a:rPr>
              <a:t>attributs</a:t>
            </a:r>
            <a:r>
              <a:rPr lang="fr-FR" sz="1600" b="0" i="0" u="none" strike="noStrike" dirty="0">
                <a:solidFill>
                  <a:schemeClr val="bg1"/>
                </a:solidFill>
                <a:effectLst/>
                <a:latin typeface="Poppins" pitchFamily="2" charset="77"/>
                <a:cs typeface="Poppins" pitchFamily="2" charset="77"/>
              </a:rPr>
              <a:t> de </a:t>
            </a:r>
            <a:r>
              <a:rPr lang="fr-FR" sz="1600" b="0" i="0" u="none" strike="noStrike" dirty="0">
                <a:solidFill>
                  <a:srgbClr val="E998AC"/>
                </a:solidFill>
                <a:effectLst/>
                <a:latin typeface="Poppins" pitchFamily="2" charset="77"/>
                <a:cs typeface="Poppins" pitchFamily="2" charset="77"/>
              </a:rPr>
              <a:t>description des produits </a:t>
            </a:r>
            <a:r>
              <a:rPr lang="fr-FR" sz="1600" b="0" i="0" u="none" strike="noStrike" dirty="0">
                <a:solidFill>
                  <a:schemeClr val="bg1"/>
                </a:solidFill>
                <a:effectLst/>
                <a:latin typeface="Poppins" pitchFamily="2" charset="77"/>
                <a:cs typeface="Poppins" pitchFamily="2" charset="77"/>
              </a:rPr>
              <a:t>ainsi que </a:t>
            </a:r>
            <a:r>
              <a:rPr lang="fr-FR" sz="1600" b="0" i="0" u="none" strike="noStrike" dirty="0">
                <a:solidFill>
                  <a:srgbClr val="E998AC"/>
                </a:solidFill>
                <a:effectLst/>
                <a:latin typeface="Poppins" pitchFamily="2" charset="77"/>
                <a:cs typeface="Poppins" pitchFamily="2" charset="77"/>
              </a:rPr>
              <a:t>des images </a:t>
            </a:r>
            <a:r>
              <a:rPr lang="fr-FR" sz="1600" b="0" i="0" u="none" strike="noStrike" dirty="0">
                <a:solidFill>
                  <a:schemeClr val="bg1"/>
                </a:solidFill>
                <a:effectLst/>
                <a:latin typeface="Poppins" pitchFamily="2" charset="77"/>
                <a:cs typeface="Poppins" pitchFamily="2" charset="77"/>
              </a:rPr>
              <a:t>pour chaque produit. </a:t>
            </a:r>
          </a:p>
          <a:p>
            <a:pPr marL="114300" indent="0">
              <a:buNone/>
            </a:pPr>
            <a:endParaRPr lang="fr-FR" sz="1600" dirty="0">
              <a:solidFill>
                <a:schemeClr val="bg1"/>
              </a:solidFill>
              <a:latin typeface="Poppins" pitchFamily="2" charset="77"/>
              <a:cs typeface="Poppins" pitchFamily="2" charset="77"/>
            </a:endParaRPr>
          </a:p>
          <a:p>
            <a:pPr marL="114300" indent="0" algn="just">
              <a:buNone/>
            </a:pPr>
            <a:r>
              <a:rPr lang="fr-FR" sz="1600" b="0" i="0" u="none" strike="noStrike" dirty="0">
                <a:solidFill>
                  <a:schemeClr val="bg1"/>
                </a:solidFill>
                <a:effectLst/>
                <a:latin typeface="Poppins" pitchFamily="2" charset="77"/>
                <a:cs typeface="Poppins" pitchFamily="2" charset="77"/>
              </a:rPr>
              <a:t>De meilleures descriptions de produits avec des informations pertinentes aident le client à choisir le bon produit dans le catalogue. </a:t>
            </a:r>
          </a:p>
          <a:p>
            <a:pPr marL="114300" indent="0" algn="just">
              <a:buNone/>
            </a:pPr>
            <a:endParaRPr lang="fr-FR" sz="1600" b="0" i="0" u="none" strike="noStrike" dirty="0">
              <a:solidFill>
                <a:schemeClr val="bg1"/>
              </a:solidFill>
              <a:effectLst/>
              <a:latin typeface="Poppins" pitchFamily="2" charset="77"/>
              <a:cs typeface="Poppins" pitchFamily="2" charset="77"/>
            </a:endParaRPr>
          </a:p>
          <a:p>
            <a:pPr marL="114300" indent="0">
              <a:buNone/>
            </a:pPr>
            <a:r>
              <a:rPr lang="fr-FR" sz="1600" b="0" i="0" u="none" strike="noStrike" dirty="0">
                <a:solidFill>
                  <a:schemeClr val="bg1"/>
                </a:solidFill>
                <a:effectLst/>
                <a:latin typeface="Poppins" pitchFamily="2" charset="77"/>
                <a:cs typeface="Poppins" pitchFamily="2" charset="77"/>
              </a:rPr>
              <a:t>Ces informations peuvent également </a:t>
            </a:r>
            <a:r>
              <a:rPr lang="fr-FR" sz="1600" b="0" i="0" u="none" strike="noStrike" dirty="0">
                <a:solidFill>
                  <a:srgbClr val="00CFCD"/>
                </a:solidFill>
                <a:effectLst/>
                <a:latin typeface="Poppins" pitchFamily="2" charset="77"/>
                <a:cs typeface="Poppins" pitchFamily="2" charset="77"/>
              </a:rPr>
              <a:t>faciliter la recherche de produits </a:t>
            </a:r>
            <a:r>
              <a:rPr lang="fr-FR" sz="1600" b="0" i="0" u="none" strike="noStrike" dirty="0">
                <a:solidFill>
                  <a:schemeClr val="bg1"/>
                </a:solidFill>
                <a:effectLst/>
                <a:latin typeface="Poppins" pitchFamily="2" charset="77"/>
                <a:cs typeface="Poppins" pitchFamily="2" charset="77"/>
              </a:rPr>
              <a:t>et les recommandations. Imaginez un moteur de recommandation qui sait automatiquement que vous aimez la couleur bleue ! </a:t>
            </a:r>
            <a:br>
              <a:rPr lang="fr-FR" sz="1600" dirty="0">
                <a:latin typeface="Poppins" pitchFamily="2" charset="77"/>
                <a:cs typeface="Poppins" pitchFamily="2" charset="77"/>
              </a:rPr>
            </a:br>
            <a:endParaRPr lang="fr-FR" sz="1600" dirty="0">
              <a:latin typeface="Poppins" pitchFamily="2" charset="77"/>
              <a:cs typeface="Poppins" pitchFamily="2" charset="77"/>
            </a:endParaRPr>
          </a:p>
        </p:txBody>
      </p:sp>
      <p:sp>
        <p:nvSpPr>
          <p:cNvPr id="3" name="Titre 2">
            <a:extLst>
              <a:ext uri="{FF2B5EF4-FFF2-40B4-BE49-F238E27FC236}">
                <a16:creationId xmlns:a16="http://schemas.microsoft.com/office/drawing/2014/main" id="{A551EEE9-8801-D45B-419B-0385B94BF112}"/>
              </a:ext>
            </a:extLst>
          </p:cNvPr>
          <p:cNvSpPr>
            <a:spLocks noGrp="1"/>
          </p:cNvSpPr>
          <p:nvPr>
            <p:ph type="ctrTitle"/>
          </p:nvPr>
        </p:nvSpPr>
        <p:spPr>
          <a:xfrm>
            <a:off x="746415" y="262819"/>
            <a:ext cx="3251426" cy="577800"/>
          </a:xfrm>
        </p:spPr>
        <p:txBody>
          <a:bodyPr/>
          <a:lstStyle/>
          <a:p>
            <a:r>
              <a:rPr lang="fr-FR" dirty="0">
                <a:latin typeface="Poppins" pitchFamily="2" charset="77"/>
                <a:cs typeface="Poppins" pitchFamily="2" charset="77"/>
              </a:rPr>
              <a:t>E-commerce</a:t>
            </a:r>
          </a:p>
        </p:txBody>
      </p:sp>
    </p:spTree>
    <p:extLst>
      <p:ext uri="{BB962C8B-B14F-4D97-AF65-F5344CB8AC3E}">
        <p14:creationId xmlns:p14="http://schemas.microsoft.com/office/powerpoint/2010/main" val="193936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35079" y="982866"/>
            <a:ext cx="353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u="none" strike="noStrike" dirty="0">
                <a:solidFill>
                  <a:schemeClr val="bg1"/>
                </a:solidFill>
                <a:effectLst/>
                <a:latin typeface="Poppins" pitchFamily="2" charset="77"/>
                <a:cs typeface="Poppins" pitchFamily="2" charset="77"/>
              </a:rPr>
              <a:t>L'essor du cloud, des architectures et des équipes de données distribuées, ainsi que la tendance à l’industrialisation des données ont imposé aux responsables des données d'aider leurs entreprises à obtenir des </a:t>
            </a:r>
            <a:r>
              <a:rPr lang="fr-FR" b="0" i="0" u="sng" strike="noStrike" dirty="0">
                <a:solidFill>
                  <a:schemeClr val="bg1"/>
                </a:solidFill>
                <a:effectLst/>
                <a:latin typeface="Poppins" pitchFamily="2" charset="77"/>
                <a:cs typeface="Poppins" pitchFamily="2" charset="77"/>
              </a:rPr>
              <a:t>données plus fiables </a:t>
            </a:r>
            <a:r>
              <a:rPr lang="fr-FR" b="0" i="0" u="none" strike="noStrike" dirty="0">
                <a:solidFill>
                  <a:schemeClr val="bg1"/>
                </a:solidFill>
                <a:effectLst/>
                <a:latin typeface="Poppins" pitchFamily="2" charset="77"/>
                <a:cs typeface="Poppins" pitchFamily="2" charset="77"/>
              </a:rPr>
              <a:t>(ce qui conduit à des analyses plus fiables).</a:t>
            </a:r>
            <a:endParaRPr dirty="0">
              <a:solidFill>
                <a:schemeClr val="bg1"/>
              </a:solidFill>
              <a:latin typeface="Poppins" pitchFamily="2" charset="77"/>
              <a:cs typeface="Poppins" pitchFamily="2" charset="77"/>
            </a:endParaRPr>
          </a:p>
        </p:txBody>
      </p:sp>
      <p:sp>
        <p:nvSpPr>
          <p:cNvPr id="507" name="Google Shape;507;p28"/>
          <p:cNvSpPr txBox="1">
            <a:spLocks noGrp="1"/>
          </p:cNvSpPr>
          <p:nvPr>
            <p:ph type="ctrTitle"/>
          </p:nvPr>
        </p:nvSpPr>
        <p:spPr>
          <a:xfrm>
            <a:off x="299848" y="184847"/>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Poppins" pitchFamily="2" charset="77"/>
                <a:cs typeface="Poppins" pitchFamily="2" charset="77"/>
              </a:rPr>
              <a:t>Introduction</a:t>
            </a:r>
            <a:endParaRPr dirty="0">
              <a:latin typeface="Poppins" pitchFamily="2" charset="77"/>
              <a:cs typeface="Poppins" pitchFamily="2" charset="77"/>
            </a:endParaRPr>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ceted search on Amazon.com">
            <a:extLst>
              <a:ext uri="{FF2B5EF4-FFF2-40B4-BE49-F238E27FC236}">
                <a16:creationId xmlns:a16="http://schemas.microsoft.com/office/drawing/2014/main" id="{F8C5C736-E417-EA91-D21C-F299BE2FB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95" y="33996"/>
            <a:ext cx="8832010" cy="507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709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oduct obtained by a set of filters or attributes">
            <a:extLst>
              <a:ext uri="{FF2B5EF4-FFF2-40B4-BE49-F238E27FC236}">
                <a16:creationId xmlns:a16="http://schemas.microsoft.com/office/drawing/2014/main" id="{C1F61860-761C-9DFB-45C7-1F99C5B48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713" y="0"/>
            <a:ext cx="51069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69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ses where “pink” is the attribute value for two different attributes">
            <a:extLst>
              <a:ext uri="{FF2B5EF4-FFF2-40B4-BE49-F238E27FC236}">
                <a16:creationId xmlns:a16="http://schemas.microsoft.com/office/drawing/2014/main" id="{81249D43-29E9-6245-82B4-466F4D00A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0"/>
            <a:ext cx="46799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5FC1CCB-9833-1605-6C60-707894F05D5F}"/>
              </a:ext>
            </a:extLst>
          </p:cNvPr>
          <p:cNvSpPr txBox="1"/>
          <p:nvPr/>
        </p:nvSpPr>
        <p:spPr>
          <a:xfrm>
            <a:off x="5166018" y="301830"/>
            <a:ext cx="3489512" cy="4185761"/>
          </a:xfrm>
          <a:prstGeom prst="rect">
            <a:avLst/>
          </a:prstGeom>
          <a:noFill/>
        </p:spPr>
        <p:txBody>
          <a:bodyPr wrap="square" rtlCol="0">
            <a:spAutoFit/>
          </a:bodyPr>
          <a:lstStyle/>
          <a:p>
            <a:r>
              <a:rPr lang="fr-FR" b="0" i="0" u="none" strike="noStrike" dirty="0">
                <a:solidFill>
                  <a:srgbClr val="E998AC"/>
                </a:solidFill>
                <a:effectLst/>
                <a:latin typeface="Poppins" pitchFamily="2" charset="77"/>
                <a:cs typeface="Poppins" pitchFamily="2" charset="77"/>
              </a:rPr>
              <a:t>Le rose est une marque populaire. De même, le rose est une couleur de vêtement très courante. Par conséquent, dans le premier cas, Pink est un attribut de nom de marque, alors que dans l'autre cas, le rose est simplement une couleur. </a:t>
            </a:r>
          </a:p>
          <a:p>
            <a:endParaRPr lang="fr-FR" dirty="0">
              <a:solidFill>
                <a:srgbClr val="E998AC"/>
              </a:solidFill>
              <a:latin typeface="Poppins" pitchFamily="2" charset="77"/>
              <a:cs typeface="Poppins" pitchFamily="2" charset="77"/>
            </a:endParaRPr>
          </a:p>
          <a:p>
            <a:endParaRPr lang="fr-FR" b="0" i="0" u="none" strike="noStrike" dirty="0">
              <a:solidFill>
                <a:srgbClr val="E998AC"/>
              </a:solidFill>
              <a:effectLst/>
              <a:latin typeface="Poppins" pitchFamily="2" charset="77"/>
              <a:cs typeface="Poppins" pitchFamily="2" charset="77"/>
            </a:endParaRPr>
          </a:p>
          <a:p>
            <a:r>
              <a:rPr lang="fr-FR" dirty="0">
                <a:solidFill>
                  <a:srgbClr val="E998AC"/>
                </a:solidFill>
                <a:latin typeface="Poppins" pitchFamily="2" charset="77"/>
                <a:cs typeface="Poppins" pitchFamily="2" charset="77"/>
              </a:rPr>
              <a:t>L</a:t>
            </a:r>
            <a:r>
              <a:rPr lang="fr-FR" b="0" i="0" u="none" strike="noStrike" dirty="0">
                <a:solidFill>
                  <a:srgbClr val="E998AC"/>
                </a:solidFill>
                <a:effectLst/>
                <a:latin typeface="Poppins" pitchFamily="2" charset="77"/>
                <a:cs typeface="Poppins" pitchFamily="2" charset="77"/>
              </a:rPr>
              <a:t>e sac à dos est de la marque "Pink" avec une couleur rouge fluo, alors que le sweat-shirt est de couleur rose. </a:t>
            </a:r>
          </a:p>
          <a:p>
            <a:endParaRPr lang="fr-FR" dirty="0">
              <a:solidFill>
                <a:srgbClr val="E998AC"/>
              </a:solidFill>
              <a:latin typeface="Poppins" pitchFamily="2" charset="77"/>
              <a:cs typeface="Poppins" pitchFamily="2" charset="77"/>
            </a:endParaRPr>
          </a:p>
          <a:p>
            <a:r>
              <a:rPr lang="fr-FR" b="0" i="0" u="none" strike="noStrike" dirty="0">
                <a:solidFill>
                  <a:srgbClr val="E998AC"/>
                </a:solidFill>
                <a:effectLst/>
                <a:latin typeface="Poppins" pitchFamily="2" charset="77"/>
                <a:cs typeface="Poppins" pitchFamily="2" charset="77"/>
              </a:rPr>
              <a:t>Des cas comme celui-ci et bien d'autres sont fréquents et constituent un défi pour un ordinateur.</a:t>
            </a:r>
            <a:br>
              <a:rPr lang="fr-FR" dirty="0"/>
            </a:br>
            <a:endParaRPr lang="fr-FR" dirty="0"/>
          </a:p>
        </p:txBody>
      </p:sp>
    </p:spTree>
    <p:extLst>
      <p:ext uri="{BB962C8B-B14F-4D97-AF65-F5344CB8AC3E}">
        <p14:creationId xmlns:p14="http://schemas.microsoft.com/office/powerpoint/2010/main" val="3836355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A3B7AF2-0CE9-CA8A-5C78-B17AF9DE6DE0}"/>
              </a:ext>
            </a:extLst>
          </p:cNvPr>
          <p:cNvPicPr>
            <a:picLocks noChangeAspect="1"/>
          </p:cNvPicPr>
          <p:nvPr/>
        </p:nvPicPr>
        <p:blipFill>
          <a:blip r:embed="rId2"/>
          <a:stretch>
            <a:fillRect/>
          </a:stretch>
        </p:blipFill>
        <p:spPr>
          <a:xfrm>
            <a:off x="1125279" y="542577"/>
            <a:ext cx="6735726" cy="4058345"/>
          </a:xfrm>
          <a:prstGeom prst="rect">
            <a:avLst/>
          </a:prstGeom>
        </p:spPr>
      </p:pic>
      <p:sp>
        <p:nvSpPr>
          <p:cNvPr id="5" name="ZoneTexte 4">
            <a:extLst>
              <a:ext uri="{FF2B5EF4-FFF2-40B4-BE49-F238E27FC236}">
                <a16:creationId xmlns:a16="http://schemas.microsoft.com/office/drawing/2014/main" id="{C049E1C2-44C2-C145-C818-99284DD49B95}"/>
              </a:ext>
            </a:extLst>
          </p:cNvPr>
          <p:cNvSpPr txBox="1"/>
          <p:nvPr/>
        </p:nvSpPr>
        <p:spPr>
          <a:xfrm>
            <a:off x="285047" y="80912"/>
            <a:ext cx="4572000" cy="461665"/>
          </a:xfrm>
          <a:prstGeom prst="rect">
            <a:avLst/>
          </a:prstGeom>
          <a:noFill/>
        </p:spPr>
        <p:txBody>
          <a:bodyPr wrap="square">
            <a:spAutoFit/>
          </a:bodyPr>
          <a:lstStyle/>
          <a:p>
            <a:r>
              <a:rPr lang="fr-FR" sz="2400" dirty="0">
                <a:solidFill>
                  <a:schemeClr val="bg1"/>
                </a:solidFill>
                <a:latin typeface="Poppins" pitchFamily="2" charset="77"/>
                <a:cs typeface="Poppins" pitchFamily="2" charset="77"/>
              </a:rPr>
              <a:t>Taxonomie de produits</a:t>
            </a:r>
            <a:endParaRPr lang="fr-FR" sz="2400" dirty="0">
              <a:latin typeface="Poppins" pitchFamily="2" charset="77"/>
              <a:cs typeface="Poppins" pitchFamily="2" charset="77"/>
            </a:endParaRPr>
          </a:p>
        </p:txBody>
      </p:sp>
    </p:spTree>
    <p:extLst>
      <p:ext uri="{BB962C8B-B14F-4D97-AF65-F5344CB8AC3E}">
        <p14:creationId xmlns:p14="http://schemas.microsoft.com/office/powerpoint/2010/main" val="3381486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B3C15C3-A902-2EF4-26F7-08614D366D29}"/>
              </a:ext>
            </a:extLst>
          </p:cNvPr>
          <p:cNvSpPr txBox="1"/>
          <p:nvPr/>
        </p:nvSpPr>
        <p:spPr>
          <a:xfrm>
            <a:off x="106796" y="164015"/>
            <a:ext cx="4572000" cy="461665"/>
          </a:xfrm>
          <a:prstGeom prst="rect">
            <a:avLst/>
          </a:prstGeom>
          <a:noFill/>
        </p:spPr>
        <p:txBody>
          <a:bodyPr wrap="square">
            <a:spAutoFit/>
          </a:bodyPr>
          <a:lstStyle/>
          <a:p>
            <a:pPr algn="l" fontAlgn="base"/>
            <a:r>
              <a:rPr lang="fr-FR" sz="2400" i="0" strike="noStrike" dirty="0">
                <a:solidFill>
                  <a:schemeClr val="bg1"/>
                </a:solidFill>
                <a:effectLst/>
                <a:latin typeface="Poppins" pitchFamily="2" charset="77"/>
                <a:cs typeface="Poppins" pitchFamily="2" charset="77"/>
              </a:rPr>
              <a:t>Product </a:t>
            </a:r>
            <a:r>
              <a:rPr lang="fr-FR" sz="2400" i="0" strike="noStrike" dirty="0" err="1">
                <a:solidFill>
                  <a:schemeClr val="bg1"/>
                </a:solidFill>
                <a:effectLst/>
                <a:latin typeface="Poppins" pitchFamily="2" charset="77"/>
                <a:cs typeface="Poppins" pitchFamily="2" charset="77"/>
              </a:rPr>
              <a:t>Enrichment</a:t>
            </a:r>
            <a:endParaRPr lang="fr-FR" sz="2400" i="0" strike="noStrike" dirty="0">
              <a:solidFill>
                <a:schemeClr val="bg1"/>
              </a:solidFill>
              <a:effectLst/>
              <a:latin typeface="Poppins" pitchFamily="2" charset="77"/>
              <a:cs typeface="Poppins" pitchFamily="2" charset="77"/>
            </a:endParaRPr>
          </a:p>
        </p:txBody>
      </p:sp>
      <p:pic>
        <p:nvPicPr>
          <p:cNvPr id="6146" name="Picture 2" descr="Example of a clumsy product title and an ideal case for product enrichment">
            <a:extLst>
              <a:ext uri="{FF2B5EF4-FFF2-40B4-BE49-F238E27FC236}">
                <a16:creationId xmlns:a16="http://schemas.microsoft.com/office/drawing/2014/main" id="{1A83A4FC-2DA3-8613-42CD-46B90B379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558"/>
            <a:ext cx="9144000" cy="407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75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152E530-CEF7-82BE-D35E-57835B8009F3}"/>
              </a:ext>
            </a:extLst>
          </p:cNvPr>
          <p:cNvSpPr txBox="1"/>
          <p:nvPr/>
        </p:nvSpPr>
        <p:spPr>
          <a:xfrm>
            <a:off x="1052807" y="761130"/>
            <a:ext cx="7321922" cy="3970318"/>
          </a:xfrm>
          <a:prstGeom prst="rect">
            <a:avLst/>
          </a:prstGeom>
          <a:noFill/>
        </p:spPr>
        <p:txBody>
          <a:bodyPr wrap="square">
            <a:spAutoFit/>
          </a:bodyPr>
          <a:lstStyle/>
          <a:p>
            <a:r>
              <a:rPr lang="fr-FR" sz="1800" dirty="0">
                <a:solidFill>
                  <a:schemeClr val="bg1"/>
                </a:solidFill>
                <a:latin typeface="Poppins" pitchFamily="2" charset="77"/>
                <a:cs typeface="Poppins" pitchFamily="2" charset="77"/>
              </a:rPr>
              <a:t>L</a:t>
            </a:r>
            <a:r>
              <a:rPr lang="fr-FR" sz="1800" b="0" i="0" u="none" strike="noStrike" dirty="0">
                <a:solidFill>
                  <a:schemeClr val="bg1"/>
                </a:solidFill>
                <a:effectLst/>
                <a:latin typeface="Poppins" pitchFamily="2" charset="77"/>
                <a:cs typeface="Poppins" pitchFamily="2" charset="77"/>
              </a:rPr>
              <a:t>e titre du produit est trop long et contient des mots comme iPad, iPhone et Samsung, ce qui peut facilement induire la recherche en erreur. </a:t>
            </a:r>
          </a:p>
          <a:p>
            <a:endParaRPr lang="fr-FR" sz="1800" dirty="0">
              <a:solidFill>
                <a:schemeClr val="bg1"/>
              </a:solidFill>
              <a:latin typeface="Poppins" pitchFamily="2" charset="77"/>
              <a:cs typeface="Poppins" pitchFamily="2" charset="77"/>
            </a:endParaRPr>
          </a:p>
          <a:p>
            <a:r>
              <a:rPr lang="fr-FR" sz="1800" b="0" i="0" u="none" strike="noStrike" dirty="0">
                <a:solidFill>
                  <a:schemeClr val="bg1"/>
                </a:solidFill>
                <a:effectLst/>
                <a:latin typeface="Poppins" pitchFamily="2" charset="77"/>
                <a:cs typeface="Poppins" pitchFamily="2" charset="77"/>
              </a:rPr>
              <a:t>Le titre complet est "Stylus Pen LIBERRWAY 10 Pack of Pink </a:t>
            </a:r>
            <a:r>
              <a:rPr lang="fr-FR" sz="1800" b="0" i="0" u="none" strike="noStrike" dirty="0" err="1">
                <a:solidFill>
                  <a:schemeClr val="bg1"/>
                </a:solidFill>
                <a:effectLst/>
                <a:latin typeface="Poppins" pitchFamily="2" charset="77"/>
                <a:cs typeface="Poppins" pitchFamily="2" charset="77"/>
              </a:rPr>
              <a:t>Purple</a:t>
            </a:r>
            <a:r>
              <a:rPr lang="fr-FR" sz="1800" b="0" i="0" u="none" strike="noStrike" dirty="0">
                <a:solidFill>
                  <a:schemeClr val="bg1"/>
                </a:solidFill>
                <a:effectLst/>
                <a:latin typeface="Poppins" pitchFamily="2" charset="77"/>
                <a:cs typeface="Poppins" pitchFamily="2" charset="77"/>
              </a:rPr>
              <a:t> Black Green Silver Stylus Universal </a:t>
            </a:r>
            <a:r>
              <a:rPr lang="fr-FR" sz="1800" b="0" i="0" u="none" strike="noStrike" dirty="0" err="1">
                <a:solidFill>
                  <a:schemeClr val="bg1"/>
                </a:solidFill>
                <a:effectLst/>
                <a:latin typeface="Poppins" pitchFamily="2" charset="77"/>
                <a:cs typeface="Poppins" pitchFamily="2" charset="77"/>
              </a:rPr>
              <a:t>Touch</a:t>
            </a:r>
            <a:r>
              <a:rPr lang="fr-FR" sz="1800" b="0" i="0" u="none" strike="noStrike" dirty="0">
                <a:solidFill>
                  <a:schemeClr val="bg1"/>
                </a:solidFill>
                <a:effectLst/>
                <a:latin typeface="Poppins" pitchFamily="2" charset="77"/>
                <a:cs typeface="Poppins" pitchFamily="2" charset="77"/>
              </a:rPr>
              <a:t> Screen Capacitive Stylus for Kindle </a:t>
            </a:r>
            <a:r>
              <a:rPr lang="fr-FR" sz="1800" b="0" i="0" u="none" strike="noStrike" dirty="0" err="1">
                <a:solidFill>
                  <a:schemeClr val="bg1"/>
                </a:solidFill>
                <a:effectLst/>
                <a:latin typeface="Poppins" pitchFamily="2" charset="77"/>
                <a:cs typeface="Poppins" pitchFamily="2" charset="77"/>
              </a:rPr>
              <a:t>Touch</a:t>
            </a:r>
            <a:r>
              <a:rPr lang="fr-FR" sz="1800" b="0" i="0" u="none" strike="noStrike" dirty="0">
                <a:solidFill>
                  <a:schemeClr val="bg1"/>
                </a:solidFill>
                <a:effectLst/>
                <a:latin typeface="Poppins" pitchFamily="2" charset="77"/>
                <a:cs typeface="Poppins" pitchFamily="2" charset="77"/>
              </a:rPr>
              <a:t> </a:t>
            </a:r>
            <a:r>
              <a:rPr lang="fr-FR" sz="1800" b="0" i="0" u="none" strike="noStrike" dirty="0" err="1">
                <a:solidFill>
                  <a:schemeClr val="bg1"/>
                </a:solidFill>
                <a:effectLst/>
                <a:latin typeface="Poppins" pitchFamily="2" charset="77"/>
                <a:cs typeface="Poppins" pitchFamily="2" charset="77"/>
              </a:rPr>
              <a:t>ipad</a:t>
            </a:r>
            <a:r>
              <a:rPr lang="fr-FR" sz="1800" b="0" i="0" u="none" strike="noStrike" dirty="0">
                <a:solidFill>
                  <a:schemeClr val="bg1"/>
                </a:solidFill>
                <a:effectLst/>
                <a:latin typeface="Poppins" pitchFamily="2" charset="77"/>
                <a:cs typeface="Poppins" pitchFamily="2" charset="77"/>
              </a:rPr>
              <a:t> </a:t>
            </a:r>
            <a:r>
              <a:rPr lang="fr-FR" sz="1800" b="0" i="0" u="none" strike="noStrike" dirty="0" err="1">
                <a:solidFill>
                  <a:schemeClr val="bg1"/>
                </a:solidFill>
                <a:effectLst/>
                <a:latin typeface="Poppins" pitchFamily="2" charset="77"/>
                <a:cs typeface="Poppins" pitchFamily="2" charset="77"/>
              </a:rPr>
              <a:t>iphone</a:t>
            </a:r>
            <a:r>
              <a:rPr lang="fr-FR" sz="1800" b="0" i="0" u="none" strike="noStrike" dirty="0">
                <a:solidFill>
                  <a:schemeClr val="bg1"/>
                </a:solidFill>
                <a:effectLst/>
                <a:latin typeface="Poppins" pitchFamily="2" charset="77"/>
                <a:cs typeface="Poppins" pitchFamily="2" charset="77"/>
              </a:rPr>
              <a:t> 6/6s 6Plus 6s Plus Samsung S5 S6 S7 Edge S8 Plus Note." </a:t>
            </a:r>
          </a:p>
          <a:p>
            <a:endParaRPr lang="fr-FR" sz="1800" b="0" i="0" u="none" strike="noStrike" dirty="0">
              <a:solidFill>
                <a:schemeClr val="bg1"/>
              </a:solidFill>
              <a:effectLst/>
              <a:latin typeface="Poppins" pitchFamily="2" charset="77"/>
              <a:cs typeface="Poppins" pitchFamily="2" charset="77"/>
            </a:endParaRPr>
          </a:p>
          <a:p>
            <a:r>
              <a:rPr lang="fr-FR" sz="1800" b="0" i="0" u="none" strike="noStrike" dirty="0">
                <a:solidFill>
                  <a:schemeClr val="bg1"/>
                </a:solidFill>
                <a:effectLst/>
                <a:latin typeface="Poppins" pitchFamily="2" charset="77"/>
                <a:cs typeface="Poppins" pitchFamily="2" charset="77"/>
              </a:rPr>
              <a:t>Ce texte est trop compliqué même pour qu'un humain puisse l'analyser et lui donner un sens, et encore moins pour une machine. De tels cas sont idéaux pour l'enrichissement du produit.</a:t>
            </a:r>
            <a:br>
              <a:rPr lang="fr-FR" sz="1800" dirty="0">
                <a:latin typeface="Poppins" pitchFamily="2" charset="77"/>
                <a:cs typeface="Poppins" pitchFamily="2" charset="77"/>
              </a:rPr>
            </a:br>
            <a:endParaRPr lang="fr-FR" sz="1800" dirty="0">
              <a:latin typeface="Poppins" pitchFamily="2" charset="77"/>
              <a:cs typeface="Poppins" pitchFamily="2" charset="77"/>
            </a:endParaRPr>
          </a:p>
        </p:txBody>
      </p:sp>
    </p:spTree>
    <p:extLst>
      <p:ext uri="{BB962C8B-B14F-4D97-AF65-F5344CB8AC3E}">
        <p14:creationId xmlns:p14="http://schemas.microsoft.com/office/powerpoint/2010/main" val="56095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38EA7-E2BA-0139-7937-D8B07B7EB265}"/>
              </a:ext>
            </a:extLst>
          </p:cNvPr>
          <p:cNvSpPr>
            <a:spLocks noGrp="1"/>
          </p:cNvSpPr>
          <p:nvPr>
            <p:ph type="ctrTitle"/>
          </p:nvPr>
        </p:nvSpPr>
        <p:spPr/>
        <p:txBody>
          <a:bodyPr/>
          <a:lstStyle/>
          <a:p>
            <a:r>
              <a:rPr lang="fr-FR" dirty="0">
                <a:latin typeface="Poppins" pitchFamily="2" charset="77"/>
                <a:cs typeface="Poppins" pitchFamily="2" charset="77"/>
              </a:rPr>
              <a:t>Opinion </a:t>
            </a:r>
            <a:r>
              <a:rPr lang="fr-FR" dirty="0" err="1">
                <a:latin typeface="Poppins" pitchFamily="2" charset="77"/>
                <a:cs typeface="Poppins" pitchFamily="2" charset="77"/>
              </a:rPr>
              <a:t>mining</a:t>
            </a:r>
            <a:endParaRPr lang="fr-FR" dirty="0">
              <a:latin typeface="Poppins" pitchFamily="2" charset="77"/>
              <a:cs typeface="Poppins" pitchFamily="2" charset="77"/>
            </a:endParaRPr>
          </a:p>
        </p:txBody>
      </p:sp>
      <p:sp>
        <p:nvSpPr>
          <p:cNvPr id="5" name="ZoneTexte 4">
            <a:extLst>
              <a:ext uri="{FF2B5EF4-FFF2-40B4-BE49-F238E27FC236}">
                <a16:creationId xmlns:a16="http://schemas.microsoft.com/office/drawing/2014/main" id="{B21E552F-F8BB-ABC9-4045-1800C6932E9A}"/>
              </a:ext>
            </a:extLst>
          </p:cNvPr>
          <p:cNvSpPr txBox="1"/>
          <p:nvPr/>
        </p:nvSpPr>
        <p:spPr>
          <a:xfrm>
            <a:off x="645745" y="1339737"/>
            <a:ext cx="4004929" cy="3323987"/>
          </a:xfrm>
          <a:prstGeom prst="rect">
            <a:avLst/>
          </a:prstGeom>
          <a:noFill/>
        </p:spPr>
        <p:txBody>
          <a:bodyPr wrap="square" rtlCol="0">
            <a:spAutoFit/>
          </a:bodyPr>
          <a:lstStyle/>
          <a:p>
            <a:r>
              <a:rPr lang="fr-FR" b="0" i="0" u="none" strike="noStrike" dirty="0">
                <a:solidFill>
                  <a:schemeClr val="bg1"/>
                </a:solidFill>
                <a:effectLst/>
                <a:latin typeface="Poppins" pitchFamily="2" charset="77"/>
                <a:cs typeface="Poppins" pitchFamily="2" charset="77"/>
              </a:rPr>
              <a:t>Les évaluations font partie intégrante de tout portail de commerce électronique. </a:t>
            </a:r>
          </a:p>
          <a:p>
            <a:endParaRPr lang="fr-FR" dirty="0">
              <a:solidFill>
                <a:schemeClr val="bg1"/>
              </a:solidFill>
              <a:latin typeface="Poppins" pitchFamily="2" charset="77"/>
              <a:cs typeface="Poppins" pitchFamily="2" charset="77"/>
            </a:endParaRPr>
          </a:p>
          <a:p>
            <a:r>
              <a:rPr lang="fr-FR" b="0" i="0" u="none" strike="noStrike" dirty="0">
                <a:solidFill>
                  <a:schemeClr val="bg1"/>
                </a:solidFill>
                <a:effectLst/>
                <a:latin typeface="Poppins" pitchFamily="2" charset="77"/>
                <a:cs typeface="Poppins" pitchFamily="2" charset="77"/>
              </a:rPr>
              <a:t>Ils permettent de recueillir les commentaires directs des clients sur les produits. </a:t>
            </a:r>
          </a:p>
          <a:p>
            <a:endParaRPr lang="fr-FR" dirty="0">
              <a:solidFill>
                <a:schemeClr val="bg1"/>
              </a:solidFill>
              <a:latin typeface="Poppins" pitchFamily="2" charset="77"/>
              <a:cs typeface="Poppins" pitchFamily="2" charset="77"/>
            </a:endParaRPr>
          </a:p>
          <a:p>
            <a:r>
              <a:rPr lang="fr-FR" b="0" i="0" u="none" strike="noStrike" dirty="0">
                <a:solidFill>
                  <a:schemeClr val="bg1"/>
                </a:solidFill>
                <a:effectLst/>
                <a:latin typeface="Poppins" pitchFamily="2" charset="77"/>
                <a:cs typeface="Poppins" pitchFamily="2" charset="77"/>
              </a:rPr>
              <a:t>Il est important de tirer parti de ces informations abondantes et de créer des signaux importants pour envoyer des commentaires au système de commerce électronique afin qu'il puisse les utiliser pour améliorer encore l'expérience client.</a:t>
            </a:r>
            <a:br>
              <a:rPr lang="fr-FR" dirty="0">
                <a:latin typeface="Poppins" pitchFamily="2" charset="77"/>
                <a:cs typeface="Poppins" pitchFamily="2" charset="77"/>
              </a:rPr>
            </a:br>
            <a:br>
              <a:rPr lang="fr-FR" dirty="0">
                <a:latin typeface="Poppins" pitchFamily="2" charset="77"/>
                <a:cs typeface="Poppins" pitchFamily="2" charset="77"/>
              </a:rPr>
            </a:br>
            <a:endParaRPr lang="fr-FR" dirty="0">
              <a:latin typeface="Poppins" pitchFamily="2" charset="77"/>
              <a:cs typeface="Poppins" pitchFamily="2" charset="77"/>
            </a:endParaRPr>
          </a:p>
        </p:txBody>
      </p:sp>
      <p:sp>
        <p:nvSpPr>
          <p:cNvPr id="6" name="ZoneTexte 5">
            <a:extLst>
              <a:ext uri="{FF2B5EF4-FFF2-40B4-BE49-F238E27FC236}">
                <a16:creationId xmlns:a16="http://schemas.microsoft.com/office/drawing/2014/main" id="{9DC7BB7B-E747-22E5-8C34-7A47E572FB4C}"/>
              </a:ext>
            </a:extLst>
          </p:cNvPr>
          <p:cNvSpPr txBox="1"/>
          <p:nvPr/>
        </p:nvSpPr>
        <p:spPr>
          <a:xfrm>
            <a:off x="5081727" y="1366083"/>
            <a:ext cx="3858749" cy="2308324"/>
          </a:xfrm>
          <a:prstGeom prst="rect">
            <a:avLst/>
          </a:prstGeom>
          <a:noFill/>
        </p:spPr>
        <p:txBody>
          <a:bodyPr wrap="none" rtlCol="0">
            <a:spAutoFit/>
          </a:bodyPr>
          <a:lstStyle/>
          <a:p>
            <a:pPr marL="342900" indent="-342900">
              <a:buClr>
                <a:schemeClr val="bg1"/>
              </a:buClr>
              <a:buFont typeface="+mj-lt"/>
              <a:buAutoNum type="arabicPeriod"/>
            </a:pPr>
            <a:r>
              <a:rPr lang="fr-FR" sz="1600" i="0" u="none" strike="noStrike" dirty="0">
                <a:solidFill>
                  <a:schemeClr val="bg1"/>
                </a:solidFill>
                <a:effectLst/>
                <a:latin typeface="Poppins" pitchFamily="2" charset="77"/>
                <a:cs typeface="Poppins" pitchFamily="2" charset="77"/>
              </a:rPr>
              <a:t>Aspect-</a:t>
            </a:r>
            <a:r>
              <a:rPr lang="fr-FR" sz="1600" i="0" u="none" strike="noStrike" dirty="0" err="1">
                <a:solidFill>
                  <a:schemeClr val="bg1"/>
                </a:solidFill>
                <a:effectLst/>
                <a:latin typeface="Poppins" pitchFamily="2" charset="77"/>
                <a:cs typeface="Poppins" pitchFamily="2" charset="77"/>
              </a:rPr>
              <a:t>Level</a:t>
            </a:r>
            <a:r>
              <a:rPr lang="fr-FR" sz="1600" i="0" u="none" strike="noStrike" dirty="0">
                <a:solidFill>
                  <a:schemeClr val="bg1"/>
                </a:solidFill>
                <a:effectLst/>
                <a:latin typeface="Poppins" pitchFamily="2" charset="77"/>
                <a:cs typeface="Poppins" pitchFamily="2" charset="77"/>
              </a:rPr>
              <a:t> Sentiment </a:t>
            </a:r>
            <a:r>
              <a:rPr lang="fr-FR" sz="1600" i="0" u="none" strike="noStrike" dirty="0" err="1">
                <a:solidFill>
                  <a:schemeClr val="bg1"/>
                </a:solidFill>
                <a:effectLst/>
                <a:latin typeface="Poppins" pitchFamily="2" charset="77"/>
                <a:cs typeface="Poppins" pitchFamily="2" charset="77"/>
              </a:rPr>
              <a:t>Analysis</a:t>
            </a:r>
            <a:endParaRPr lang="fr-FR" sz="1600" i="0" u="none" strike="noStrike" dirty="0">
              <a:solidFill>
                <a:schemeClr val="bg1"/>
              </a:solidFill>
              <a:effectLst/>
              <a:latin typeface="Poppins" pitchFamily="2" charset="77"/>
              <a:cs typeface="Poppins" pitchFamily="2" charset="77"/>
            </a:endParaRPr>
          </a:p>
          <a:p>
            <a:pPr marL="342900" indent="-342900">
              <a:buClr>
                <a:schemeClr val="bg1"/>
              </a:buClr>
              <a:buFont typeface="+mj-lt"/>
              <a:buAutoNum type="arabicPeriod"/>
            </a:pPr>
            <a:endParaRPr lang="fr-FR" sz="1600" dirty="0">
              <a:solidFill>
                <a:schemeClr val="bg1"/>
              </a:solidFill>
              <a:latin typeface="Poppins" pitchFamily="2" charset="77"/>
              <a:cs typeface="Poppins" pitchFamily="2" charset="77"/>
            </a:endParaRPr>
          </a:p>
          <a:p>
            <a:pPr marL="342900" indent="-342900">
              <a:buClr>
                <a:schemeClr val="bg1"/>
              </a:buClr>
              <a:buFont typeface="+mj-lt"/>
              <a:buAutoNum type="arabicPeriod"/>
            </a:pPr>
            <a:endParaRPr lang="fr-FR" sz="1600" dirty="0">
              <a:solidFill>
                <a:schemeClr val="bg1"/>
              </a:solidFill>
              <a:latin typeface="Poppins" pitchFamily="2" charset="77"/>
              <a:cs typeface="Poppins" pitchFamily="2" charset="77"/>
            </a:endParaRPr>
          </a:p>
          <a:p>
            <a:pPr marL="342900" indent="-342900">
              <a:buClr>
                <a:schemeClr val="bg1"/>
              </a:buClr>
              <a:buFont typeface="+mj-lt"/>
              <a:buAutoNum type="arabicPeriod"/>
            </a:pPr>
            <a:endParaRPr lang="fr-FR" sz="1600" dirty="0">
              <a:solidFill>
                <a:schemeClr val="bg1"/>
              </a:solidFill>
              <a:latin typeface="Poppins" pitchFamily="2" charset="77"/>
              <a:cs typeface="Poppins" pitchFamily="2" charset="77"/>
            </a:endParaRPr>
          </a:p>
          <a:p>
            <a:pPr marL="342900" indent="-342900">
              <a:buClr>
                <a:schemeClr val="bg1"/>
              </a:buClr>
              <a:buFont typeface="+mj-lt"/>
              <a:buAutoNum type="arabicPeriod"/>
            </a:pPr>
            <a:endParaRPr lang="fr-FR" sz="1600" dirty="0">
              <a:solidFill>
                <a:schemeClr val="bg1"/>
              </a:solidFill>
              <a:latin typeface="Poppins" pitchFamily="2" charset="77"/>
              <a:cs typeface="Poppins" pitchFamily="2" charset="77"/>
            </a:endParaRPr>
          </a:p>
          <a:p>
            <a:pPr marL="342900" indent="-342900">
              <a:buClr>
                <a:schemeClr val="bg1"/>
              </a:buClr>
              <a:buFont typeface="+mj-lt"/>
              <a:buAutoNum type="arabicPeriod"/>
            </a:pPr>
            <a:endParaRPr lang="fr-FR" sz="1600" dirty="0">
              <a:solidFill>
                <a:schemeClr val="bg1"/>
              </a:solidFill>
              <a:latin typeface="Poppins" pitchFamily="2" charset="77"/>
              <a:cs typeface="Poppins" pitchFamily="2" charset="77"/>
            </a:endParaRPr>
          </a:p>
          <a:p>
            <a:pPr marL="342900" indent="-342900">
              <a:buClr>
                <a:schemeClr val="bg1"/>
              </a:buClr>
              <a:buFont typeface="+mj-lt"/>
              <a:buAutoNum type="arabicPeriod"/>
            </a:pPr>
            <a:endParaRPr lang="fr-FR" sz="1600" dirty="0">
              <a:solidFill>
                <a:schemeClr val="bg1"/>
              </a:solidFill>
              <a:latin typeface="Poppins" pitchFamily="2" charset="77"/>
              <a:cs typeface="Poppins" pitchFamily="2" charset="77"/>
            </a:endParaRPr>
          </a:p>
          <a:p>
            <a:pPr marL="342900" indent="-342900">
              <a:buClr>
                <a:schemeClr val="bg1"/>
              </a:buClr>
              <a:buFont typeface="+mj-lt"/>
              <a:buAutoNum type="arabicPeriod"/>
            </a:pPr>
            <a:endParaRPr lang="fr-FR" sz="1600" i="0" u="none" strike="noStrike" dirty="0">
              <a:solidFill>
                <a:schemeClr val="bg1"/>
              </a:solidFill>
              <a:effectLst/>
              <a:latin typeface="Poppins" pitchFamily="2" charset="77"/>
              <a:cs typeface="Poppins" pitchFamily="2" charset="77"/>
            </a:endParaRPr>
          </a:p>
          <a:p>
            <a:pPr marL="342900" indent="-342900">
              <a:buClr>
                <a:schemeClr val="bg1"/>
              </a:buClr>
              <a:buFont typeface="+mj-lt"/>
              <a:buAutoNum type="arabicPeriod"/>
            </a:pPr>
            <a:r>
              <a:rPr lang="fr-FR" sz="1600" dirty="0">
                <a:solidFill>
                  <a:schemeClr val="bg1"/>
                </a:solidFill>
                <a:latin typeface="Poppins" pitchFamily="2" charset="77"/>
                <a:cs typeface="Poppins" pitchFamily="2" charset="77"/>
              </a:rPr>
              <a:t>Global Sentiment </a:t>
            </a:r>
            <a:r>
              <a:rPr lang="fr-FR" sz="1600" dirty="0" err="1">
                <a:solidFill>
                  <a:schemeClr val="bg1"/>
                </a:solidFill>
                <a:latin typeface="Poppins" pitchFamily="2" charset="77"/>
                <a:cs typeface="Poppins" pitchFamily="2" charset="77"/>
              </a:rPr>
              <a:t>Analysis</a:t>
            </a:r>
            <a:endParaRPr lang="fr-FR" sz="1600" dirty="0">
              <a:solidFill>
                <a:schemeClr val="bg1"/>
              </a:solidFill>
              <a:latin typeface="Poppins" pitchFamily="2" charset="77"/>
              <a:cs typeface="Poppins" pitchFamily="2" charset="77"/>
            </a:endParaRPr>
          </a:p>
        </p:txBody>
      </p:sp>
      <p:grpSp>
        <p:nvGrpSpPr>
          <p:cNvPr id="7" name="Google Shape;1261;p45">
            <a:extLst>
              <a:ext uri="{FF2B5EF4-FFF2-40B4-BE49-F238E27FC236}">
                <a16:creationId xmlns:a16="http://schemas.microsoft.com/office/drawing/2014/main" id="{A4FDDFCB-4BDA-4C58-43C4-3C2F0B26741D}"/>
              </a:ext>
            </a:extLst>
          </p:cNvPr>
          <p:cNvGrpSpPr/>
          <p:nvPr/>
        </p:nvGrpSpPr>
        <p:grpSpPr>
          <a:xfrm>
            <a:off x="6136647" y="1881273"/>
            <a:ext cx="1748907" cy="960537"/>
            <a:chOff x="2534925" y="2231825"/>
            <a:chExt cx="889350" cy="488475"/>
          </a:xfrm>
        </p:grpSpPr>
        <p:sp>
          <p:nvSpPr>
            <p:cNvPr id="8" name="Google Shape;1262;p45">
              <a:extLst>
                <a:ext uri="{FF2B5EF4-FFF2-40B4-BE49-F238E27FC236}">
                  <a16:creationId xmlns:a16="http://schemas.microsoft.com/office/drawing/2014/main" id="{AF71B2EA-5A88-A0F0-B10D-4E35734B7901}"/>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3;p45">
              <a:extLst>
                <a:ext uri="{FF2B5EF4-FFF2-40B4-BE49-F238E27FC236}">
                  <a16:creationId xmlns:a16="http://schemas.microsoft.com/office/drawing/2014/main" id="{ED6F19DE-563D-E566-0A0B-CDE307FD9CF3}"/>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4;p45">
              <a:extLst>
                <a:ext uri="{FF2B5EF4-FFF2-40B4-BE49-F238E27FC236}">
                  <a16:creationId xmlns:a16="http://schemas.microsoft.com/office/drawing/2014/main" id="{28CFAF38-8DE7-5785-5FE4-14C141ECD4D9}"/>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5;p45">
              <a:extLst>
                <a:ext uri="{FF2B5EF4-FFF2-40B4-BE49-F238E27FC236}">
                  <a16:creationId xmlns:a16="http://schemas.microsoft.com/office/drawing/2014/main" id="{73907690-BE1E-F01F-279A-1A5E38A0DB03}"/>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6;p45">
              <a:extLst>
                <a:ext uri="{FF2B5EF4-FFF2-40B4-BE49-F238E27FC236}">
                  <a16:creationId xmlns:a16="http://schemas.microsoft.com/office/drawing/2014/main" id="{3F8ACC97-550B-CDCB-BABB-4FBE9967E876}"/>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7;p45">
              <a:extLst>
                <a:ext uri="{FF2B5EF4-FFF2-40B4-BE49-F238E27FC236}">
                  <a16:creationId xmlns:a16="http://schemas.microsoft.com/office/drawing/2014/main" id="{E44BF96D-FBC0-0BC2-6776-A9B11888BBC3}"/>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8;p45">
              <a:extLst>
                <a:ext uri="{FF2B5EF4-FFF2-40B4-BE49-F238E27FC236}">
                  <a16:creationId xmlns:a16="http://schemas.microsoft.com/office/drawing/2014/main" id="{CE0ACCA1-957A-E03F-8073-48C24BED21A2}"/>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9;p45">
              <a:extLst>
                <a:ext uri="{FF2B5EF4-FFF2-40B4-BE49-F238E27FC236}">
                  <a16:creationId xmlns:a16="http://schemas.microsoft.com/office/drawing/2014/main" id="{F8A73614-8D5A-D1B3-3897-3C825CC3DF6B}"/>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0;p45">
              <a:extLst>
                <a:ext uri="{FF2B5EF4-FFF2-40B4-BE49-F238E27FC236}">
                  <a16:creationId xmlns:a16="http://schemas.microsoft.com/office/drawing/2014/main" id="{7F5D958A-40F9-DA57-3AE5-613B988D5566}"/>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1;p45">
              <a:extLst>
                <a:ext uri="{FF2B5EF4-FFF2-40B4-BE49-F238E27FC236}">
                  <a16:creationId xmlns:a16="http://schemas.microsoft.com/office/drawing/2014/main" id="{36BE222B-1F6B-10A3-F9B9-03B0CEFBC0DF}"/>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2;p45">
              <a:extLst>
                <a:ext uri="{FF2B5EF4-FFF2-40B4-BE49-F238E27FC236}">
                  <a16:creationId xmlns:a16="http://schemas.microsoft.com/office/drawing/2014/main" id="{89B9EE3D-7BF0-44C0-6DC8-5FC71D62E546}"/>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3;p45">
              <a:extLst>
                <a:ext uri="{FF2B5EF4-FFF2-40B4-BE49-F238E27FC236}">
                  <a16:creationId xmlns:a16="http://schemas.microsoft.com/office/drawing/2014/main" id="{BAB96CA8-BD5A-1533-D218-CBA9B0B08A32}"/>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4;p45">
              <a:extLst>
                <a:ext uri="{FF2B5EF4-FFF2-40B4-BE49-F238E27FC236}">
                  <a16:creationId xmlns:a16="http://schemas.microsoft.com/office/drawing/2014/main" id="{E03E3B34-00F0-164B-DED0-7D2371848703}"/>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5;p45">
              <a:extLst>
                <a:ext uri="{FF2B5EF4-FFF2-40B4-BE49-F238E27FC236}">
                  <a16:creationId xmlns:a16="http://schemas.microsoft.com/office/drawing/2014/main" id="{3351D9BE-6E91-27B4-DC0B-19DDFF858190}"/>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6;p45">
              <a:extLst>
                <a:ext uri="{FF2B5EF4-FFF2-40B4-BE49-F238E27FC236}">
                  <a16:creationId xmlns:a16="http://schemas.microsoft.com/office/drawing/2014/main" id="{497B9E9C-03D8-C69A-857A-517263774969}"/>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7;p45">
              <a:extLst>
                <a:ext uri="{FF2B5EF4-FFF2-40B4-BE49-F238E27FC236}">
                  <a16:creationId xmlns:a16="http://schemas.microsoft.com/office/drawing/2014/main" id="{473F6858-1645-96B5-B312-3290F31E58A6}"/>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8;p45">
              <a:extLst>
                <a:ext uri="{FF2B5EF4-FFF2-40B4-BE49-F238E27FC236}">
                  <a16:creationId xmlns:a16="http://schemas.microsoft.com/office/drawing/2014/main" id="{33CA4B5E-3A46-6F24-5C28-3031A36AF419}"/>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9;p45">
              <a:extLst>
                <a:ext uri="{FF2B5EF4-FFF2-40B4-BE49-F238E27FC236}">
                  <a16:creationId xmlns:a16="http://schemas.microsoft.com/office/drawing/2014/main" id="{B8925642-331B-5867-E291-7A8AF8CC8966}"/>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80;p45">
              <a:extLst>
                <a:ext uri="{FF2B5EF4-FFF2-40B4-BE49-F238E27FC236}">
                  <a16:creationId xmlns:a16="http://schemas.microsoft.com/office/drawing/2014/main" id="{0A88EB6D-3AC9-0C0D-683B-61DE5EDC9655}"/>
                </a:ext>
              </a:extLst>
            </p:cNvPr>
            <p:cNvSpPr/>
            <p:nvPr/>
          </p:nvSpPr>
          <p:spPr>
            <a:xfrm>
              <a:off x="2970300" y="2433775"/>
              <a:ext cx="26475" cy="263375"/>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301;p45">
            <a:extLst>
              <a:ext uri="{FF2B5EF4-FFF2-40B4-BE49-F238E27FC236}">
                <a16:creationId xmlns:a16="http://schemas.microsoft.com/office/drawing/2014/main" id="{FDABFB10-86CA-EB20-8D98-081E1815BE14}"/>
              </a:ext>
            </a:extLst>
          </p:cNvPr>
          <p:cNvGrpSpPr/>
          <p:nvPr/>
        </p:nvGrpSpPr>
        <p:grpSpPr>
          <a:xfrm>
            <a:off x="6205425" y="3735436"/>
            <a:ext cx="1751365" cy="974253"/>
            <a:chOff x="4811600" y="2231525"/>
            <a:chExt cx="890600" cy="495450"/>
          </a:xfrm>
        </p:grpSpPr>
        <p:sp>
          <p:nvSpPr>
            <p:cNvPr id="28" name="Google Shape;1302;p45">
              <a:extLst>
                <a:ext uri="{FF2B5EF4-FFF2-40B4-BE49-F238E27FC236}">
                  <a16:creationId xmlns:a16="http://schemas.microsoft.com/office/drawing/2014/main" id="{3B981DC3-FF81-3551-B7FD-617F2610BC25}"/>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3;p45">
              <a:extLst>
                <a:ext uri="{FF2B5EF4-FFF2-40B4-BE49-F238E27FC236}">
                  <a16:creationId xmlns:a16="http://schemas.microsoft.com/office/drawing/2014/main" id="{1AC6C785-4F06-C94E-0EB9-05CE17BC61DD}"/>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4;p45">
              <a:extLst>
                <a:ext uri="{FF2B5EF4-FFF2-40B4-BE49-F238E27FC236}">
                  <a16:creationId xmlns:a16="http://schemas.microsoft.com/office/drawing/2014/main" id="{C759F2D5-CCF4-992B-156B-801BDC65EDC0}"/>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5;p45">
              <a:extLst>
                <a:ext uri="{FF2B5EF4-FFF2-40B4-BE49-F238E27FC236}">
                  <a16:creationId xmlns:a16="http://schemas.microsoft.com/office/drawing/2014/main" id="{B1E8C632-7583-DB40-3498-E03C6D03530C}"/>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6;p45">
              <a:extLst>
                <a:ext uri="{FF2B5EF4-FFF2-40B4-BE49-F238E27FC236}">
                  <a16:creationId xmlns:a16="http://schemas.microsoft.com/office/drawing/2014/main" id="{4B9229E8-7A1E-FAFC-A2E2-5F656A5CEBBD}"/>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7;p45">
              <a:extLst>
                <a:ext uri="{FF2B5EF4-FFF2-40B4-BE49-F238E27FC236}">
                  <a16:creationId xmlns:a16="http://schemas.microsoft.com/office/drawing/2014/main" id="{42287663-7767-2B22-ABA8-5E5770F9F2D0}"/>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8;p45">
              <a:extLst>
                <a:ext uri="{FF2B5EF4-FFF2-40B4-BE49-F238E27FC236}">
                  <a16:creationId xmlns:a16="http://schemas.microsoft.com/office/drawing/2014/main" id="{16D9A79A-B33D-63A9-0C89-28F45F4F1132}"/>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9;p45">
              <a:extLst>
                <a:ext uri="{FF2B5EF4-FFF2-40B4-BE49-F238E27FC236}">
                  <a16:creationId xmlns:a16="http://schemas.microsoft.com/office/drawing/2014/main" id="{C79C7408-4A5E-EA21-5A51-69C6B6A09499}"/>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0;p45">
              <a:extLst>
                <a:ext uri="{FF2B5EF4-FFF2-40B4-BE49-F238E27FC236}">
                  <a16:creationId xmlns:a16="http://schemas.microsoft.com/office/drawing/2014/main" id="{5DFA9C81-DAFF-3B33-469A-F94B3674A567}"/>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1;p45">
              <a:extLst>
                <a:ext uri="{FF2B5EF4-FFF2-40B4-BE49-F238E27FC236}">
                  <a16:creationId xmlns:a16="http://schemas.microsoft.com/office/drawing/2014/main" id="{96643451-39C6-46E0-70BF-517A2856A76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2;p45">
              <a:extLst>
                <a:ext uri="{FF2B5EF4-FFF2-40B4-BE49-F238E27FC236}">
                  <a16:creationId xmlns:a16="http://schemas.microsoft.com/office/drawing/2014/main" id="{C0C7AE81-83DC-27B7-CBAC-5AF678EEACE5}"/>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3;p45">
              <a:extLst>
                <a:ext uri="{FF2B5EF4-FFF2-40B4-BE49-F238E27FC236}">
                  <a16:creationId xmlns:a16="http://schemas.microsoft.com/office/drawing/2014/main" id="{8B57487B-5372-EFA5-809A-C83E7EEAACD9}"/>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4;p45">
              <a:extLst>
                <a:ext uri="{FF2B5EF4-FFF2-40B4-BE49-F238E27FC236}">
                  <a16:creationId xmlns:a16="http://schemas.microsoft.com/office/drawing/2014/main" id="{C67FA2F2-AA23-B2F4-FD11-ECD529902F8F}"/>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5;p45">
              <a:extLst>
                <a:ext uri="{FF2B5EF4-FFF2-40B4-BE49-F238E27FC236}">
                  <a16:creationId xmlns:a16="http://schemas.microsoft.com/office/drawing/2014/main" id="{D06DA00B-9FC8-B38D-94FA-E40C80112FC8}"/>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6;p45">
              <a:extLst>
                <a:ext uri="{FF2B5EF4-FFF2-40B4-BE49-F238E27FC236}">
                  <a16:creationId xmlns:a16="http://schemas.microsoft.com/office/drawing/2014/main" id="{71C67C8F-4F37-6C85-54CE-F65FCB4C13E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7;p45">
              <a:extLst>
                <a:ext uri="{FF2B5EF4-FFF2-40B4-BE49-F238E27FC236}">
                  <a16:creationId xmlns:a16="http://schemas.microsoft.com/office/drawing/2014/main" id="{9705A9BA-3ACC-462B-384E-DEBB5ED03EA3}"/>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8;p45">
              <a:extLst>
                <a:ext uri="{FF2B5EF4-FFF2-40B4-BE49-F238E27FC236}">
                  <a16:creationId xmlns:a16="http://schemas.microsoft.com/office/drawing/2014/main" id="{5C87D098-0087-1FEB-229C-BAFEBB674862}"/>
                </a:ext>
              </a:extLst>
            </p:cNvPr>
            <p:cNvSpPr/>
            <p:nvPr/>
          </p:nvSpPr>
          <p:spPr>
            <a:xfrm>
              <a:off x="5122200" y="2485750"/>
              <a:ext cx="158175" cy="217850"/>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19;p45">
              <a:extLst>
                <a:ext uri="{FF2B5EF4-FFF2-40B4-BE49-F238E27FC236}">
                  <a16:creationId xmlns:a16="http://schemas.microsoft.com/office/drawing/2014/main" id="{CD62851F-AB6D-65DF-C13A-1B4B0953C206}"/>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0;p45">
              <a:extLst>
                <a:ext uri="{FF2B5EF4-FFF2-40B4-BE49-F238E27FC236}">
                  <a16:creationId xmlns:a16="http://schemas.microsoft.com/office/drawing/2014/main" id="{A3BBF8A7-AABB-F1A6-36EC-FC5BBFDBFB8E}"/>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 name="Google Shape;1089;p38">
            <a:extLst>
              <a:ext uri="{FF2B5EF4-FFF2-40B4-BE49-F238E27FC236}">
                <a16:creationId xmlns:a16="http://schemas.microsoft.com/office/drawing/2014/main" id="{830A2187-01B2-8211-7114-E74D50C1ABB7}"/>
              </a:ext>
            </a:extLst>
          </p:cNvPr>
          <p:cNvCxnSpPr>
            <a:cxnSpLocks/>
          </p:cNvCxnSpPr>
          <p:nvPr/>
        </p:nvCxnSpPr>
        <p:spPr>
          <a:xfrm flipV="1">
            <a:off x="4720856" y="1091609"/>
            <a:ext cx="0" cy="383481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7033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spect-wise sentiment prediction using LARA">
            <a:extLst>
              <a:ext uri="{FF2B5EF4-FFF2-40B4-BE49-F238E27FC236}">
                <a16:creationId xmlns:a16="http://schemas.microsoft.com/office/drawing/2014/main" id="{655DC5E8-AD95-5A93-4688-87517D868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0"/>
            <a:ext cx="66389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52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alysis of customer reviews: ratings, keywords, and sentiments">
            <a:extLst>
              <a:ext uri="{FF2B5EF4-FFF2-40B4-BE49-F238E27FC236}">
                <a16:creationId xmlns:a16="http://schemas.microsoft.com/office/drawing/2014/main" id="{82D30935-CC8D-79E8-A391-32FF739DA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0"/>
            <a:ext cx="69119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94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F3F61-5B1B-15D9-9D9D-6D2EB66F5A4F}"/>
              </a:ext>
            </a:extLst>
          </p:cNvPr>
          <p:cNvSpPr>
            <a:spLocks noGrp="1"/>
          </p:cNvSpPr>
          <p:nvPr>
            <p:ph type="ctrTitle"/>
          </p:nvPr>
        </p:nvSpPr>
        <p:spPr>
          <a:xfrm>
            <a:off x="631472" y="175598"/>
            <a:ext cx="4727700" cy="577800"/>
          </a:xfrm>
        </p:spPr>
        <p:txBody>
          <a:bodyPr/>
          <a:lstStyle/>
          <a:p>
            <a:r>
              <a:rPr lang="fr-FR" dirty="0">
                <a:latin typeface="Poppins" pitchFamily="2" charset="77"/>
                <a:cs typeface="Poppins" pitchFamily="2" charset="77"/>
              </a:rPr>
              <a:t>SEO</a:t>
            </a:r>
          </a:p>
        </p:txBody>
      </p:sp>
      <p:sp>
        <p:nvSpPr>
          <p:cNvPr id="3" name="ZoneTexte 2">
            <a:extLst>
              <a:ext uri="{FF2B5EF4-FFF2-40B4-BE49-F238E27FC236}">
                <a16:creationId xmlns:a16="http://schemas.microsoft.com/office/drawing/2014/main" id="{772AB1DB-30C3-B8D1-7258-5AEE2EC23D46}"/>
              </a:ext>
            </a:extLst>
          </p:cNvPr>
          <p:cNvSpPr txBox="1"/>
          <p:nvPr/>
        </p:nvSpPr>
        <p:spPr>
          <a:xfrm>
            <a:off x="1534578" y="3136935"/>
            <a:ext cx="2247731" cy="738664"/>
          </a:xfrm>
          <a:prstGeom prst="rect">
            <a:avLst/>
          </a:prstGeom>
          <a:noFill/>
        </p:spPr>
        <p:txBody>
          <a:bodyPr wrap="none" rtlCol="0">
            <a:spAutoFit/>
          </a:bodyPr>
          <a:lstStyle/>
          <a:p>
            <a:pPr marL="285750" indent="-285750">
              <a:buClr>
                <a:srgbClr val="FF9972"/>
              </a:buClr>
              <a:buFont typeface="Wingdings" pitchFamily="2" charset="2"/>
              <a:buChar char="Ø"/>
            </a:pPr>
            <a:r>
              <a:rPr lang="fr-FR" dirty="0">
                <a:solidFill>
                  <a:srgbClr val="FF9972"/>
                </a:solidFill>
                <a:latin typeface="Poppins" pitchFamily="2" charset="77"/>
                <a:cs typeface="Poppins" pitchFamily="2" charset="77"/>
              </a:rPr>
              <a:t>Génération de texte</a:t>
            </a:r>
          </a:p>
          <a:p>
            <a:pPr marL="285750" indent="-285750">
              <a:buClr>
                <a:srgbClr val="FF9972"/>
              </a:buClr>
              <a:buFont typeface="Wingdings" pitchFamily="2" charset="2"/>
              <a:buChar char="Ø"/>
            </a:pPr>
            <a:r>
              <a:rPr lang="fr-FR" dirty="0">
                <a:solidFill>
                  <a:srgbClr val="FF9972"/>
                </a:solidFill>
                <a:latin typeface="Poppins" pitchFamily="2" charset="77"/>
                <a:cs typeface="Poppins" pitchFamily="2" charset="77"/>
              </a:rPr>
              <a:t>Génération de tags</a:t>
            </a:r>
          </a:p>
          <a:p>
            <a:pPr marL="285750" indent="-285750">
              <a:buClr>
                <a:srgbClr val="FF9972"/>
              </a:buClr>
              <a:buFont typeface="Wingdings" pitchFamily="2" charset="2"/>
              <a:buChar char="Ø"/>
            </a:pPr>
            <a:r>
              <a:rPr lang="fr-FR" dirty="0">
                <a:solidFill>
                  <a:srgbClr val="FF9972"/>
                </a:solidFill>
                <a:latin typeface="Poppins" pitchFamily="2" charset="77"/>
                <a:cs typeface="Poppins" pitchFamily="2" charset="77"/>
              </a:rPr>
              <a:t>Paraphrase</a:t>
            </a:r>
          </a:p>
        </p:txBody>
      </p:sp>
      <p:sp>
        <p:nvSpPr>
          <p:cNvPr id="5" name="ZoneTexte 4">
            <a:extLst>
              <a:ext uri="{FF2B5EF4-FFF2-40B4-BE49-F238E27FC236}">
                <a16:creationId xmlns:a16="http://schemas.microsoft.com/office/drawing/2014/main" id="{082FFACC-1A4A-F081-6FF3-0503404C2167}"/>
              </a:ext>
            </a:extLst>
          </p:cNvPr>
          <p:cNvSpPr txBox="1"/>
          <p:nvPr/>
        </p:nvSpPr>
        <p:spPr>
          <a:xfrm>
            <a:off x="631472" y="771163"/>
            <a:ext cx="3415988" cy="2031325"/>
          </a:xfrm>
          <a:prstGeom prst="rect">
            <a:avLst/>
          </a:prstGeom>
          <a:noFill/>
        </p:spPr>
        <p:txBody>
          <a:bodyPr wrap="square">
            <a:spAutoFit/>
          </a:bodyPr>
          <a:lstStyle/>
          <a:p>
            <a:r>
              <a:rPr lang="fr-FR" dirty="0">
                <a:solidFill>
                  <a:srgbClr val="00CFCD"/>
                </a:solidFill>
                <a:latin typeface="Poppins" pitchFamily="2" charset="77"/>
                <a:cs typeface="Poppins" pitchFamily="2" charset="77"/>
              </a:rPr>
              <a:t>Le  NLP vous permet de comprendre comment Google considère désormais votre page. </a:t>
            </a:r>
          </a:p>
          <a:p>
            <a:r>
              <a:rPr lang="fr-FR" dirty="0">
                <a:solidFill>
                  <a:srgbClr val="00CFCD"/>
                </a:solidFill>
                <a:latin typeface="Poppins" pitchFamily="2" charset="77"/>
                <a:cs typeface="Poppins" pitchFamily="2" charset="77"/>
              </a:rPr>
              <a:t>Les facteurs de classement plus traditionnels conservent leur importance, mais en outre, Google s'efforce de comprendre l'intention de l'utilisateur et la pertinence de la recherche. </a:t>
            </a:r>
          </a:p>
        </p:txBody>
      </p:sp>
      <p:sp>
        <p:nvSpPr>
          <p:cNvPr id="6" name="ZoneTexte 5">
            <a:extLst>
              <a:ext uri="{FF2B5EF4-FFF2-40B4-BE49-F238E27FC236}">
                <a16:creationId xmlns:a16="http://schemas.microsoft.com/office/drawing/2014/main" id="{C10BE855-27CD-6335-226C-2E43A24E6C6B}"/>
              </a:ext>
            </a:extLst>
          </p:cNvPr>
          <p:cNvSpPr txBox="1"/>
          <p:nvPr/>
        </p:nvSpPr>
        <p:spPr>
          <a:xfrm>
            <a:off x="4572000" y="758353"/>
            <a:ext cx="3593805" cy="3323987"/>
          </a:xfrm>
          <a:prstGeom prst="rect">
            <a:avLst/>
          </a:prstGeom>
          <a:noFill/>
        </p:spPr>
        <p:txBody>
          <a:bodyPr wrap="square" rtlCol="0">
            <a:spAutoFit/>
          </a:bodyPr>
          <a:lstStyle/>
          <a:p>
            <a:pPr marL="285750" indent="-285750">
              <a:buClr>
                <a:schemeClr val="bg1"/>
              </a:buClr>
              <a:buFont typeface="Wingdings" pitchFamily="2" charset="2"/>
              <a:buChar char="Ø"/>
            </a:pPr>
            <a:r>
              <a:rPr lang="fr-FR" u="sng" dirty="0">
                <a:solidFill>
                  <a:schemeClr val="bg1"/>
                </a:solidFill>
                <a:latin typeface="Poppins" pitchFamily="2" charset="77"/>
                <a:cs typeface="Poppins" pitchFamily="2" charset="77"/>
              </a:rPr>
              <a:t>Traitement des requêtes </a:t>
            </a:r>
            <a:r>
              <a:rPr lang="fr-FR" dirty="0">
                <a:solidFill>
                  <a:schemeClr val="bg1"/>
                </a:solidFill>
                <a:latin typeface="Poppins" pitchFamily="2" charset="77"/>
                <a:cs typeface="Poppins" pitchFamily="2" charset="77"/>
              </a:rPr>
              <a:t>: identifier les erreurs typographiques, comprendre l'intention de recherche, identifier les entités principales.</a:t>
            </a:r>
          </a:p>
          <a:p>
            <a:pPr>
              <a:buClr>
                <a:schemeClr val="bg1"/>
              </a:buClr>
            </a:pPr>
            <a:endParaRPr lang="fr-FR" dirty="0">
              <a:solidFill>
                <a:schemeClr val="bg1"/>
              </a:solidFill>
              <a:latin typeface="Poppins" pitchFamily="2" charset="77"/>
              <a:cs typeface="Poppins" pitchFamily="2" charset="77"/>
            </a:endParaRPr>
          </a:p>
          <a:p>
            <a:pPr marL="285750" indent="-285750">
              <a:buClr>
                <a:schemeClr val="bg1"/>
              </a:buClr>
              <a:buFont typeface="Wingdings" pitchFamily="2" charset="2"/>
              <a:buChar char="Ø"/>
            </a:pPr>
            <a:r>
              <a:rPr lang="fr-FR" u="sng" dirty="0">
                <a:solidFill>
                  <a:schemeClr val="bg1"/>
                </a:solidFill>
                <a:latin typeface="Poppins" pitchFamily="2" charset="77"/>
                <a:cs typeface="Poppins" pitchFamily="2" charset="77"/>
              </a:rPr>
              <a:t>Traitement des documents </a:t>
            </a:r>
            <a:r>
              <a:rPr lang="fr-FR" dirty="0">
                <a:solidFill>
                  <a:schemeClr val="bg1"/>
                </a:solidFill>
                <a:latin typeface="Poppins" pitchFamily="2" charset="77"/>
                <a:cs typeface="Poppins" pitchFamily="2" charset="77"/>
              </a:rPr>
              <a:t>: comprendre les structures des documents et les sujets abordés, trouver les entités nommées et comprendre le discours, identifier les sentiments exprimés et comprendre les marqueurs du discours humain tels que l'ironie et l'humour.</a:t>
            </a:r>
          </a:p>
        </p:txBody>
      </p:sp>
    </p:spTree>
    <p:extLst>
      <p:ext uri="{BB962C8B-B14F-4D97-AF65-F5344CB8AC3E}">
        <p14:creationId xmlns:p14="http://schemas.microsoft.com/office/powerpoint/2010/main" val="366627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48742" y="2158190"/>
            <a:ext cx="4143609"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latin typeface="Poppins" pitchFamily="2" charset="77"/>
                <a:cs typeface="Poppins" pitchFamily="2" charset="77"/>
              </a:rPr>
              <a:t>D</a:t>
            </a:r>
            <a:r>
              <a:rPr lang="en" dirty="0" err="1">
                <a:latin typeface="Poppins" pitchFamily="2" charset="77"/>
                <a:cs typeface="Poppins" pitchFamily="2" charset="77"/>
              </a:rPr>
              <a:t>ata</a:t>
            </a:r>
            <a:r>
              <a:rPr lang="en" dirty="0">
                <a:latin typeface="Poppins" pitchFamily="2" charset="77"/>
                <a:cs typeface="Poppins" pitchFamily="2" charset="77"/>
              </a:rPr>
              <a:t> quality </a:t>
            </a:r>
            <a:endParaRPr dirty="0">
              <a:latin typeface="Poppins" pitchFamily="2" charset="77"/>
              <a:cs typeface="Poppins" pitchFamily="2" charset="77"/>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D2FE49B-E31E-27F9-009C-30ECE09FC8A1}"/>
              </a:ext>
            </a:extLst>
          </p:cNvPr>
          <p:cNvSpPr>
            <a:spLocks noGrp="1"/>
          </p:cNvSpPr>
          <p:nvPr>
            <p:ph type="body" idx="1"/>
          </p:nvPr>
        </p:nvSpPr>
        <p:spPr>
          <a:xfrm>
            <a:off x="263887" y="1589433"/>
            <a:ext cx="4052932" cy="1296300"/>
          </a:xfrm>
        </p:spPr>
        <p:txBody>
          <a:bodyPr/>
          <a:lstStyle/>
          <a:p>
            <a:pPr>
              <a:buFont typeface="Wingdings" pitchFamily="2" charset="2"/>
              <a:buChar char="Ø"/>
            </a:pPr>
            <a:r>
              <a:rPr lang="fr-FR" dirty="0"/>
              <a:t>Les compléments sont des produits qui sont généralement achetés ensemble. </a:t>
            </a:r>
          </a:p>
          <a:p>
            <a:pPr>
              <a:buFont typeface="Wingdings" pitchFamily="2" charset="2"/>
              <a:buChar char="Ø"/>
            </a:pPr>
            <a:endParaRPr lang="fr-FR" dirty="0"/>
          </a:p>
          <a:p>
            <a:pPr>
              <a:buFont typeface="Wingdings" pitchFamily="2" charset="2"/>
              <a:buChar char="Ø"/>
            </a:pPr>
            <a:r>
              <a:rPr lang="fr-FR" dirty="0"/>
              <a:t>D'autre part, il existe des paires qui sont achetées à la place de l'autre, et elles sont connues sous le nom de paires de substitution. </a:t>
            </a:r>
          </a:p>
        </p:txBody>
      </p:sp>
      <p:sp>
        <p:nvSpPr>
          <p:cNvPr id="3" name="Titre 2">
            <a:extLst>
              <a:ext uri="{FF2B5EF4-FFF2-40B4-BE49-F238E27FC236}">
                <a16:creationId xmlns:a16="http://schemas.microsoft.com/office/drawing/2014/main" id="{FEB93D5D-B378-B117-9071-FE45F7577964}"/>
              </a:ext>
            </a:extLst>
          </p:cNvPr>
          <p:cNvSpPr>
            <a:spLocks noGrp="1"/>
          </p:cNvSpPr>
          <p:nvPr>
            <p:ph type="ctrTitle"/>
          </p:nvPr>
        </p:nvSpPr>
        <p:spPr>
          <a:xfrm>
            <a:off x="356555" y="851154"/>
            <a:ext cx="6724728" cy="577800"/>
          </a:xfrm>
        </p:spPr>
        <p:txBody>
          <a:bodyPr/>
          <a:lstStyle/>
          <a:p>
            <a:r>
              <a:rPr lang="fr-FR" i="0" u="none" strike="noStrike" dirty="0">
                <a:solidFill>
                  <a:schemeClr val="bg1"/>
                </a:solidFill>
                <a:effectLst/>
                <a:latin typeface="Poppins" pitchFamily="2" charset="77"/>
                <a:cs typeface="Poppins" pitchFamily="2" charset="77"/>
              </a:rPr>
              <a:t>Substitutes and </a:t>
            </a:r>
            <a:r>
              <a:rPr lang="fr-FR" i="0" u="none" strike="noStrike" dirty="0" err="1">
                <a:solidFill>
                  <a:schemeClr val="bg1"/>
                </a:solidFill>
                <a:effectLst/>
                <a:latin typeface="Poppins" pitchFamily="2" charset="77"/>
                <a:cs typeface="Poppins" pitchFamily="2" charset="77"/>
              </a:rPr>
              <a:t>Complements</a:t>
            </a:r>
            <a:br>
              <a:rPr lang="fr-FR" i="0" u="none" strike="noStrike" dirty="0">
                <a:solidFill>
                  <a:schemeClr val="bg1"/>
                </a:solidFill>
                <a:effectLst/>
                <a:latin typeface="Poppins" pitchFamily="2" charset="77"/>
                <a:cs typeface="Poppins" pitchFamily="2" charset="77"/>
              </a:rPr>
            </a:br>
            <a:endParaRPr lang="fr-FR" dirty="0">
              <a:solidFill>
                <a:schemeClr val="bg1"/>
              </a:solidFill>
              <a:latin typeface="Poppins" pitchFamily="2" charset="77"/>
              <a:cs typeface="Poppins" pitchFamily="2" charset="77"/>
            </a:endParaRPr>
          </a:p>
        </p:txBody>
      </p:sp>
      <p:pic>
        <p:nvPicPr>
          <p:cNvPr id="10242" name="Picture 2" descr="Substitutes and complements based on product reviews [_6]">
            <a:extLst>
              <a:ext uri="{FF2B5EF4-FFF2-40B4-BE49-F238E27FC236}">
                <a16:creationId xmlns:a16="http://schemas.microsoft.com/office/drawing/2014/main" id="{A6F585A0-B1AF-2B71-BADF-C7B10DC7F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890" y="1012177"/>
            <a:ext cx="3392008" cy="333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78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691291" y="2114292"/>
            <a:ext cx="3468481"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Applications</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ZoneTexte 1">
            <a:extLst>
              <a:ext uri="{FF2B5EF4-FFF2-40B4-BE49-F238E27FC236}">
                <a16:creationId xmlns:a16="http://schemas.microsoft.com/office/drawing/2014/main" id="{5FD3BC30-14C8-D4C6-8FE2-CEDEA0C1E537}"/>
              </a:ext>
            </a:extLst>
          </p:cNvPr>
          <p:cNvSpPr txBox="1"/>
          <p:nvPr/>
        </p:nvSpPr>
        <p:spPr>
          <a:xfrm>
            <a:off x="2223920" y="2856298"/>
            <a:ext cx="1505540" cy="369332"/>
          </a:xfrm>
          <a:prstGeom prst="rect">
            <a:avLst/>
          </a:prstGeom>
          <a:noFill/>
        </p:spPr>
        <p:txBody>
          <a:bodyPr wrap="none" rtlCol="0">
            <a:spAutoFit/>
          </a:bodyPr>
          <a:lstStyle/>
          <a:p>
            <a:r>
              <a:rPr lang="fr-FR" sz="1800" dirty="0">
                <a:solidFill>
                  <a:schemeClr val="bg1"/>
                </a:solidFill>
              </a:rPr>
              <a:t>Social media</a:t>
            </a:r>
          </a:p>
        </p:txBody>
      </p:sp>
    </p:spTree>
    <p:extLst>
      <p:ext uri="{BB962C8B-B14F-4D97-AF65-F5344CB8AC3E}">
        <p14:creationId xmlns:p14="http://schemas.microsoft.com/office/powerpoint/2010/main" val="297971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ta generated in one minute on various social platforms">
            <a:extLst>
              <a:ext uri="{FF2B5EF4-FFF2-40B4-BE49-F238E27FC236}">
                <a16:creationId xmlns:a16="http://schemas.microsoft.com/office/drawing/2014/main" id="{AB1EDD54-D3B9-3012-AEE1-CF91939E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204" y="0"/>
            <a:ext cx="5028246"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96A7636F-566D-9636-4389-5D5E0BFF1BA4}"/>
              </a:ext>
            </a:extLst>
          </p:cNvPr>
          <p:cNvSpPr txBox="1"/>
          <p:nvPr/>
        </p:nvSpPr>
        <p:spPr>
          <a:xfrm>
            <a:off x="50939" y="957735"/>
            <a:ext cx="1621737" cy="523220"/>
          </a:xfrm>
          <a:prstGeom prst="rect">
            <a:avLst/>
          </a:prstGeom>
          <a:noFill/>
        </p:spPr>
        <p:txBody>
          <a:bodyPr wrap="square" rtlCol="0">
            <a:spAutoFit/>
          </a:bodyPr>
          <a:lstStyle/>
          <a:p>
            <a:r>
              <a:rPr lang="fr-FR" dirty="0" err="1">
                <a:solidFill>
                  <a:schemeClr val="bg1"/>
                </a:solidFill>
                <a:latin typeface="Poppins" pitchFamily="2" charset="77"/>
                <a:cs typeface="Poppins" pitchFamily="2" charset="77"/>
              </a:rPr>
              <a:t>Trending</a:t>
            </a:r>
            <a:r>
              <a:rPr lang="fr-FR" dirty="0">
                <a:solidFill>
                  <a:schemeClr val="bg1"/>
                </a:solidFill>
                <a:latin typeface="Poppins" pitchFamily="2" charset="77"/>
                <a:cs typeface="Poppins" pitchFamily="2" charset="77"/>
              </a:rPr>
              <a:t> topic </a:t>
            </a:r>
            <a:r>
              <a:rPr lang="fr-FR" dirty="0" err="1">
                <a:solidFill>
                  <a:schemeClr val="bg1"/>
                </a:solidFill>
                <a:latin typeface="Poppins" pitchFamily="2" charset="77"/>
                <a:cs typeface="Poppins" pitchFamily="2" charset="77"/>
              </a:rPr>
              <a:t>detection</a:t>
            </a:r>
            <a:endParaRPr lang="fr-FR" dirty="0">
              <a:solidFill>
                <a:schemeClr val="bg1"/>
              </a:solidFill>
              <a:latin typeface="Poppins" pitchFamily="2" charset="77"/>
              <a:cs typeface="Poppins" pitchFamily="2" charset="77"/>
            </a:endParaRPr>
          </a:p>
        </p:txBody>
      </p:sp>
      <p:sp>
        <p:nvSpPr>
          <p:cNvPr id="4" name="ZoneTexte 3">
            <a:extLst>
              <a:ext uri="{FF2B5EF4-FFF2-40B4-BE49-F238E27FC236}">
                <a16:creationId xmlns:a16="http://schemas.microsoft.com/office/drawing/2014/main" id="{9A377A63-8848-3E8E-0642-370165FD6743}"/>
              </a:ext>
            </a:extLst>
          </p:cNvPr>
          <p:cNvSpPr txBox="1"/>
          <p:nvPr/>
        </p:nvSpPr>
        <p:spPr>
          <a:xfrm>
            <a:off x="160269" y="2377280"/>
            <a:ext cx="4752657" cy="307777"/>
          </a:xfrm>
          <a:prstGeom prst="rect">
            <a:avLst/>
          </a:prstGeom>
          <a:noFill/>
        </p:spPr>
        <p:txBody>
          <a:bodyPr wrap="square">
            <a:spAutoFit/>
          </a:bodyPr>
          <a:lstStyle/>
          <a:p>
            <a:r>
              <a:rPr lang="fr-FR" dirty="0">
                <a:solidFill>
                  <a:schemeClr val="bg1"/>
                </a:solidFill>
                <a:latin typeface="Poppins" pitchFamily="2" charset="77"/>
                <a:cs typeface="Poppins" pitchFamily="2" charset="77"/>
              </a:rPr>
              <a:t>Opinion </a:t>
            </a:r>
            <a:r>
              <a:rPr lang="fr-FR" dirty="0" err="1">
                <a:solidFill>
                  <a:schemeClr val="bg1"/>
                </a:solidFill>
                <a:latin typeface="Poppins" pitchFamily="2" charset="77"/>
                <a:cs typeface="Poppins" pitchFamily="2" charset="77"/>
              </a:rPr>
              <a:t>mining</a:t>
            </a:r>
            <a:endParaRPr lang="fr-FR" dirty="0">
              <a:solidFill>
                <a:schemeClr val="bg1"/>
              </a:solidFill>
              <a:latin typeface="Poppins" pitchFamily="2" charset="77"/>
              <a:cs typeface="Poppins" pitchFamily="2" charset="77"/>
            </a:endParaRPr>
          </a:p>
        </p:txBody>
      </p:sp>
      <p:sp>
        <p:nvSpPr>
          <p:cNvPr id="6" name="ZoneTexte 5">
            <a:extLst>
              <a:ext uri="{FF2B5EF4-FFF2-40B4-BE49-F238E27FC236}">
                <a16:creationId xmlns:a16="http://schemas.microsoft.com/office/drawing/2014/main" id="{24C09F4F-D44E-689D-35E4-D1A90271B07B}"/>
              </a:ext>
            </a:extLst>
          </p:cNvPr>
          <p:cNvSpPr txBox="1"/>
          <p:nvPr/>
        </p:nvSpPr>
        <p:spPr>
          <a:xfrm>
            <a:off x="0" y="3939398"/>
            <a:ext cx="4752657" cy="307777"/>
          </a:xfrm>
          <a:prstGeom prst="rect">
            <a:avLst/>
          </a:prstGeom>
          <a:noFill/>
        </p:spPr>
        <p:txBody>
          <a:bodyPr wrap="square">
            <a:spAutoFit/>
          </a:bodyPr>
          <a:lstStyle/>
          <a:p>
            <a:r>
              <a:rPr lang="fr-FR" dirty="0">
                <a:solidFill>
                  <a:schemeClr val="bg1"/>
                </a:solidFill>
                <a:latin typeface="Poppins" pitchFamily="2" charset="77"/>
                <a:cs typeface="Poppins" pitchFamily="2" charset="77"/>
              </a:rPr>
              <a:t>Sentiment </a:t>
            </a:r>
            <a:r>
              <a:rPr lang="fr-FR" dirty="0" err="1">
                <a:solidFill>
                  <a:schemeClr val="bg1"/>
                </a:solidFill>
                <a:latin typeface="Poppins" pitchFamily="2" charset="77"/>
                <a:cs typeface="Poppins" pitchFamily="2" charset="77"/>
              </a:rPr>
              <a:t>detection</a:t>
            </a:r>
            <a:endParaRPr lang="fr-FR" dirty="0">
              <a:solidFill>
                <a:schemeClr val="bg1"/>
              </a:solidFill>
              <a:latin typeface="Poppins" pitchFamily="2" charset="77"/>
              <a:cs typeface="Poppins" pitchFamily="2" charset="77"/>
            </a:endParaRPr>
          </a:p>
        </p:txBody>
      </p:sp>
      <p:sp>
        <p:nvSpPr>
          <p:cNvPr id="7" name="ZoneTexte 6">
            <a:extLst>
              <a:ext uri="{FF2B5EF4-FFF2-40B4-BE49-F238E27FC236}">
                <a16:creationId xmlns:a16="http://schemas.microsoft.com/office/drawing/2014/main" id="{DF7655D7-FDF8-9B2C-4096-C7081810E134}"/>
              </a:ext>
            </a:extLst>
          </p:cNvPr>
          <p:cNvSpPr txBox="1"/>
          <p:nvPr/>
        </p:nvSpPr>
        <p:spPr>
          <a:xfrm>
            <a:off x="7101982" y="1044418"/>
            <a:ext cx="2055997" cy="523220"/>
          </a:xfrm>
          <a:prstGeom prst="rect">
            <a:avLst/>
          </a:prstGeom>
          <a:noFill/>
        </p:spPr>
        <p:txBody>
          <a:bodyPr wrap="square" rtlCol="0">
            <a:spAutoFit/>
          </a:bodyPr>
          <a:lstStyle/>
          <a:p>
            <a:r>
              <a:rPr lang="fr-FR" dirty="0">
                <a:solidFill>
                  <a:schemeClr val="bg1"/>
                </a:solidFill>
                <a:latin typeface="Poppins" pitchFamily="2" charset="77"/>
                <a:cs typeface="Poppins" pitchFamily="2" charset="77"/>
              </a:rPr>
              <a:t>Rumor/fake news </a:t>
            </a:r>
            <a:r>
              <a:rPr lang="fr-FR" dirty="0" err="1">
                <a:solidFill>
                  <a:schemeClr val="bg1"/>
                </a:solidFill>
                <a:latin typeface="Poppins" pitchFamily="2" charset="77"/>
                <a:cs typeface="Poppins" pitchFamily="2" charset="77"/>
              </a:rPr>
              <a:t>detection</a:t>
            </a:r>
            <a:endParaRPr lang="fr-FR" dirty="0">
              <a:solidFill>
                <a:schemeClr val="bg1"/>
              </a:solidFill>
              <a:latin typeface="Poppins" pitchFamily="2" charset="77"/>
              <a:cs typeface="Poppins" pitchFamily="2" charset="77"/>
            </a:endParaRPr>
          </a:p>
        </p:txBody>
      </p:sp>
      <p:sp>
        <p:nvSpPr>
          <p:cNvPr id="8" name="ZoneTexte 7">
            <a:extLst>
              <a:ext uri="{FF2B5EF4-FFF2-40B4-BE49-F238E27FC236}">
                <a16:creationId xmlns:a16="http://schemas.microsoft.com/office/drawing/2014/main" id="{D61802CF-5E77-8904-F6E0-7D2A51C5AF76}"/>
              </a:ext>
            </a:extLst>
          </p:cNvPr>
          <p:cNvSpPr txBox="1"/>
          <p:nvPr/>
        </p:nvSpPr>
        <p:spPr>
          <a:xfrm>
            <a:off x="7111719" y="2310140"/>
            <a:ext cx="1801066" cy="523220"/>
          </a:xfrm>
          <a:prstGeom prst="rect">
            <a:avLst/>
          </a:prstGeom>
          <a:noFill/>
        </p:spPr>
        <p:txBody>
          <a:bodyPr wrap="square" rtlCol="0">
            <a:spAutoFit/>
          </a:bodyPr>
          <a:lstStyle/>
          <a:p>
            <a:r>
              <a:rPr lang="fr-FR" dirty="0" err="1">
                <a:solidFill>
                  <a:schemeClr val="bg1"/>
                </a:solidFill>
                <a:latin typeface="Poppins" pitchFamily="2" charset="77"/>
                <a:cs typeface="Poppins" pitchFamily="2" charset="77"/>
              </a:rPr>
              <a:t>Adult</a:t>
            </a:r>
            <a:r>
              <a:rPr lang="fr-FR" dirty="0">
                <a:solidFill>
                  <a:schemeClr val="bg1"/>
                </a:solidFill>
                <a:latin typeface="Poppins" pitchFamily="2" charset="77"/>
                <a:cs typeface="Poppins" pitchFamily="2" charset="77"/>
              </a:rPr>
              <a:t> content </a:t>
            </a:r>
            <a:r>
              <a:rPr lang="fr-FR" dirty="0" err="1">
                <a:solidFill>
                  <a:schemeClr val="bg1"/>
                </a:solidFill>
                <a:latin typeface="Poppins" pitchFamily="2" charset="77"/>
                <a:cs typeface="Poppins" pitchFamily="2" charset="77"/>
              </a:rPr>
              <a:t>filtering</a:t>
            </a:r>
            <a:endParaRPr lang="fr-FR" dirty="0">
              <a:solidFill>
                <a:schemeClr val="bg1"/>
              </a:solidFill>
              <a:latin typeface="Poppins" pitchFamily="2" charset="77"/>
              <a:cs typeface="Poppins" pitchFamily="2" charset="77"/>
            </a:endParaRPr>
          </a:p>
        </p:txBody>
      </p:sp>
      <p:sp>
        <p:nvSpPr>
          <p:cNvPr id="9" name="ZoneTexte 8">
            <a:extLst>
              <a:ext uri="{FF2B5EF4-FFF2-40B4-BE49-F238E27FC236}">
                <a16:creationId xmlns:a16="http://schemas.microsoft.com/office/drawing/2014/main" id="{1550A0F4-F774-0358-30C6-9EAAD9BABC57}"/>
              </a:ext>
            </a:extLst>
          </p:cNvPr>
          <p:cNvSpPr txBox="1"/>
          <p:nvPr/>
        </p:nvSpPr>
        <p:spPr>
          <a:xfrm>
            <a:off x="7064769" y="3939397"/>
            <a:ext cx="1894966" cy="307777"/>
          </a:xfrm>
          <a:prstGeom prst="rect">
            <a:avLst/>
          </a:prstGeom>
          <a:noFill/>
        </p:spPr>
        <p:txBody>
          <a:bodyPr wrap="square" rtlCol="0">
            <a:spAutoFit/>
          </a:bodyPr>
          <a:lstStyle/>
          <a:p>
            <a:r>
              <a:rPr lang="fr-FR" dirty="0">
                <a:solidFill>
                  <a:schemeClr val="bg1"/>
                </a:solidFill>
                <a:latin typeface="Poppins" pitchFamily="2" charset="77"/>
                <a:cs typeface="Poppins" pitchFamily="2" charset="77"/>
              </a:rPr>
              <a:t>Customer support</a:t>
            </a:r>
          </a:p>
        </p:txBody>
      </p:sp>
    </p:spTree>
    <p:extLst>
      <p:ext uri="{BB962C8B-B14F-4D97-AF65-F5344CB8AC3E}">
        <p14:creationId xmlns:p14="http://schemas.microsoft.com/office/powerpoint/2010/main" val="3313902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F46DBB-3EA2-CC6A-5D9A-ABF6F84C8082}"/>
              </a:ext>
            </a:extLst>
          </p:cNvPr>
          <p:cNvSpPr>
            <a:spLocks noGrp="1"/>
          </p:cNvSpPr>
          <p:nvPr>
            <p:ph type="ctrTitle"/>
          </p:nvPr>
        </p:nvSpPr>
        <p:spPr>
          <a:xfrm>
            <a:off x="618825" y="411675"/>
            <a:ext cx="6186012" cy="577800"/>
          </a:xfrm>
        </p:spPr>
        <p:txBody>
          <a:bodyPr/>
          <a:lstStyle/>
          <a:p>
            <a:r>
              <a:rPr lang="fr-FR" dirty="0">
                <a:latin typeface="Poppins" pitchFamily="2" charset="77"/>
                <a:cs typeface="Poppins" pitchFamily="2" charset="77"/>
              </a:rPr>
              <a:t>Challenges</a:t>
            </a:r>
          </a:p>
        </p:txBody>
      </p:sp>
      <p:pic>
        <p:nvPicPr>
          <p:cNvPr id="12290" name="Picture 2" descr="Examples of new words being introduced in vocabulary">
            <a:extLst>
              <a:ext uri="{FF2B5EF4-FFF2-40B4-BE49-F238E27FC236}">
                <a16:creationId xmlns:a16="http://schemas.microsoft.com/office/drawing/2014/main" id="{3CF53A5A-A348-4D1D-F115-7CE64377A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29" y="989475"/>
            <a:ext cx="3888136" cy="235776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Special characters in social media data">
            <a:extLst>
              <a:ext uri="{FF2B5EF4-FFF2-40B4-BE49-F238E27FC236}">
                <a16:creationId xmlns:a16="http://schemas.microsoft.com/office/drawing/2014/main" id="{67BD4B49-AAE5-7338-B157-ECBA65BB4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806" y="1776424"/>
            <a:ext cx="4044174" cy="263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615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ectrum of formalism in text data depending on data sources [_4]">
            <a:extLst>
              <a:ext uri="{FF2B5EF4-FFF2-40B4-BE49-F238E27FC236}">
                <a16:creationId xmlns:a16="http://schemas.microsoft.com/office/drawing/2014/main" id="{D40E28A9-9487-5B55-74DF-355965E99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49" y="1556668"/>
            <a:ext cx="8045302" cy="2152397"/>
          </a:xfrm>
          <a:prstGeom prst="rect">
            <a:avLst/>
          </a:prstGeom>
          <a:noFill/>
          <a:extLst>
            <a:ext uri="{909E8E84-426E-40DD-AFC4-6F175D3DCCD1}">
              <a14:hiddenFill xmlns:a14="http://schemas.microsoft.com/office/drawing/2010/main">
                <a:solidFill>
                  <a:srgbClr val="FFFFFF"/>
                </a:solidFill>
              </a14:hiddenFill>
            </a:ext>
          </a:extLst>
        </p:spPr>
      </p:pic>
      <p:sp>
        <p:nvSpPr>
          <p:cNvPr id="3" name="Titre 1">
            <a:extLst>
              <a:ext uri="{FF2B5EF4-FFF2-40B4-BE49-F238E27FC236}">
                <a16:creationId xmlns:a16="http://schemas.microsoft.com/office/drawing/2014/main" id="{1C66D5B2-F104-127A-D1FB-8BAB8F6C34F8}"/>
              </a:ext>
            </a:extLst>
          </p:cNvPr>
          <p:cNvSpPr>
            <a:spLocks noGrp="1"/>
          </p:cNvSpPr>
          <p:nvPr>
            <p:ph type="ctrTitle"/>
          </p:nvPr>
        </p:nvSpPr>
        <p:spPr>
          <a:xfrm>
            <a:off x="549349" y="397499"/>
            <a:ext cx="6186012" cy="577800"/>
          </a:xfrm>
        </p:spPr>
        <p:txBody>
          <a:bodyPr/>
          <a:lstStyle/>
          <a:p>
            <a:r>
              <a:rPr lang="fr-FR" dirty="0">
                <a:latin typeface="Poppins" pitchFamily="2" charset="77"/>
                <a:cs typeface="Poppins" pitchFamily="2" charset="77"/>
              </a:rPr>
              <a:t>Challenges</a:t>
            </a:r>
          </a:p>
        </p:txBody>
      </p:sp>
    </p:spTree>
    <p:extLst>
      <p:ext uri="{BB962C8B-B14F-4D97-AF65-F5344CB8AC3E}">
        <p14:creationId xmlns:p14="http://schemas.microsoft.com/office/powerpoint/2010/main" val="197064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A7EA301-0D8D-7A20-B9D7-703E0E73A2F6}"/>
              </a:ext>
            </a:extLst>
          </p:cNvPr>
          <p:cNvSpPr>
            <a:spLocks noGrp="1"/>
          </p:cNvSpPr>
          <p:nvPr>
            <p:ph type="body" idx="1"/>
          </p:nvPr>
        </p:nvSpPr>
        <p:spPr>
          <a:xfrm>
            <a:off x="618825" y="1792901"/>
            <a:ext cx="3882291" cy="1296300"/>
          </a:xfrm>
        </p:spPr>
        <p:txBody>
          <a:bodyPr/>
          <a:lstStyle/>
          <a:p>
            <a:pPr marL="152400" indent="0">
              <a:buNone/>
            </a:pPr>
            <a:endParaRPr lang="fr-FR" dirty="0"/>
          </a:p>
          <a:p>
            <a:endParaRPr lang="fr-FR" dirty="0"/>
          </a:p>
          <a:p>
            <a:endParaRPr lang="fr-FR" dirty="0"/>
          </a:p>
        </p:txBody>
      </p:sp>
      <p:sp>
        <p:nvSpPr>
          <p:cNvPr id="6" name="Titre 5">
            <a:extLst>
              <a:ext uri="{FF2B5EF4-FFF2-40B4-BE49-F238E27FC236}">
                <a16:creationId xmlns:a16="http://schemas.microsoft.com/office/drawing/2014/main" id="{59FC81DC-D5FD-92E2-A8CC-F378F65DA993}"/>
              </a:ext>
            </a:extLst>
          </p:cNvPr>
          <p:cNvSpPr>
            <a:spLocks noGrp="1"/>
          </p:cNvSpPr>
          <p:nvPr>
            <p:ph type="ctrTitle"/>
          </p:nvPr>
        </p:nvSpPr>
        <p:spPr/>
        <p:txBody>
          <a:bodyPr/>
          <a:lstStyle/>
          <a:p>
            <a:endParaRPr lang="fr-FR"/>
          </a:p>
        </p:txBody>
      </p:sp>
    </p:spTree>
    <p:extLst>
      <p:ext uri="{BB962C8B-B14F-4D97-AF65-F5344CB8AC3E}">
        <p14:creationId xmlns:p14="http://schemas.microsoft.com/office/powerpoint/2010/main" val="1181843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7" name="Titre 1">
            <a:extLst>
              <a:ext uri="{FF2B5EF4-FFF2-40B4-BE49-F238E27FC236}">
                <a16:creationId xmlns:a16="http://schemas.microsoft.com/office/drawing/2014/main" id="{6F8BB2CC-9EAF-9B6B-E3A7-1A39CFA0F23F}"/>
              </a:ext>
            </a:extLst>
          </p:cNvPr>
          <p:cNvSpPr txBox="1">
            <a:spLocks/>
          </p:cNvSpPr>
          <p:nvPr/>
        </p:nvSpPr>
        <p:spPr>
          <a:xfrm>
            <a:off x="0" y="1056717"/>
            <a:ext cx="618601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Share Tech"/>
              <a:buNone/>
              <a:defRPr sz="8000" b="0" i="0" u="none" strike="noStrike" cap="none">
                <a:solidFill>
                  <a:schemeClr val="accent2"/>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9pPr>
          </a:lstStyle>
          <a:p>
            <a:r>
              <a:rPr lang="fr-FR" dirty="0">
                <a:latin typeface="Poppins" pitchFamily="2" charset="77"/>
                <a:cs typeface="Poppins" pitchFamily="2" charset="77"/>
              </a:rPr>
              <a:t>Challenges</a:t>
            </a:r>
          </a:p>
        </p:txBody>
      </p:sp>
      <p:sp>
        <p:nvSpPr>
          <p:cNvPr id="9" name="ZoneTexte 8">
            <a:extLst>
              <a:ext uri="{FF2B5EF4-FFF2-40B4-BE49-F238E27FC236}">
                <a16:creationId xmlns:a16="http://schemas.microsoft.com/office/drawing/2014/main" id="{DA0AD18F-64B8-22EF-7F83-5C8CB6940B24}"/>
              </a:ext>
            </a:extLst>
          </p:cNvPr>
          <p:cNvSpPr txBox="1"/>
          <p:nvPr/>
        </p:nvSpPr>
        <p:spPr>
          <a:xfrm>
            <a:off x="5809625" y="1986974"/>
            <a:ext cx="2821876" cy="1169551"/>
          </a:xfrm>
          <a:prstGeom prst="rect">
            <a:avLst/>
          </a:prstGeom>
          <a:noFill/>
        </p:spPr>
        <p:txBody>
          <a:bodyPr wrap="square">
            <a:spAutoFit/>
          </a:bodyPr>
          <a:lstStyle/>
          <a:p>
            <a:pPr marL="285750" indent="-285750">
              <a:buClr>
                <a:schemeClr val="bg1"/>
              </a:buClr>
              <a:buFont typeface="Wingdings" pitchFamily="2" charset="2"/>
              <a:buChar char="Ø"/>
            </a:pPr>
            <a:r>
              <a:rPr lang="fr-FR" dirty="0">
                <a:solidFill>
                  <a:srgbClr val="FF9972"/>
                </a:solidFill>
                <a:latin typeface="Poppins" pitchFamily="2" charset="77"/>
                <a:cs typeface="Poppins" pitchFamily="2" charset="77"/>
              </a:rPr>
              <a:t>Noisy data</a:t>
            </a:r>
          </a:p>
          <a:p>
            <a:pPr marL="285750" indent="-285750">
              <a:buClr>
                <a:schemeClr val="bg1"/>
              </a:buClr>
              <a:buFont typeface="Wingdings" pitchFamily="2" charset="2"/>
              <a:buChar char="Ø"/>
            </a:pPr>
            <a:endParaRPr lang="fr-FR" dirty="0">
              <a:solidFill>
                <a:srgbClr val="FF9972"/>
              </a:solidFill>
              <a:latin typeface="Poppins" pitchFamily="2" charset="77"/>
              <a:cs typeface="Poppins" pitchFamily="2" charset="77"/>
            </a:endParaRPr>
          </a:p>
          <a:p>
            <a:pPr marL="285750" indent="-285750">
              <a:buClr>
                <a:schemeClr val="bg1"/>
              </a:buClr>
              <a:buFont typeface="Wingdings" pitchFamily="2" charset="2"/>
              <a:buChar char="Ø"/>
            </a:pPr>
            <a:r>
              <a:rPr lang="fr-FR" dirty="0">
                <a:solidFill>
                  <a:srgbClr val="FF9972"/>
                </a:solidFill>
                <a:latin typeface="Poppins" pitchFamily="2" charset="77"/>
                <a:cs typeface="Poppins" pitchFamily="2" charset="77"/>
              </a:rPr>
              <a:t>No </a:t>
            </a:r>
            <a:r>
              <a:rPr lang="fr-FR" dirty="0" err="1">
                <a:solidFill>
                  <a:srgbClr val="FF9972"/>
                </a:solidFill>
                <a:latin typeface="Poppins" pitchFamily="2" charset="77"/>
                <a:cs typeface="Poppins" pitchFamily="2" charset="77"/>
              </a:rPr>
              <a:t>grammar</a:t>
            </a:r>
            <a:endParaRPr lang="fr-FR" dirty="0">
              <a:solidFill>
                <a:srgbClr val="FF9972"/>
              </a:solidFill>
              <a:latin typeface="Poppins" pitchFamily="2" charset="77"/>
              <a:cs typeface="Poppins" pitchFamily="2" charset="77"/>
            </a:endParaRPr>
          </a:p>
          <a:p>
            <a:pPr marL="285750" indent="-285750">
              <a:buClr>
                <a:schemeClr val="bg1"/>
              </a:buClr>
              <a:buFont typeface="Wingdings" pitchFamily="2" charset="2"/>
              <a:buChar char="Ø"/>
            </a:pPr>
            <a:endParaRPr lang="fr-FR" dirty="0">
              <a:solidFill>
                <a:srgbClr val="FF9972"/>
              </a:solidFill>
              <a:latin typeface="Poppins" pitchFamily="2" charset="77"/>
              <a:cs typeface="Poppins" pitchFamily="2" charset="77"/>
            </a:endParaRPr>
          </a:p>
          <a:p>
            <a:pPr marL="285750" indent="-285750">
              <a:buClr>
                <a:schemeClr val="bg1"/>
              </a:buClr>
              <a:buFont typeface="Wingdings" pitchFamily="2" charset="2"/>
              <a:buChar char="Ø"/>
            </a:pPr>
            <a:r>
              <a:rPr lang="fr-FR" dirty="0">
                <a:solidFill>
                  <a:srgbClr val="FF9972"/>
                </a:solidFill>
                <a:latin typeface="Poppins" pitchFamily="2" charset="77"/>
                <a:cs typeface="Poppins" pitchFamily="2" charset="77"/>
              </a:rPr>
              <a:t>Ecriture texto</a:t>
            </a:r>
          </a:p>
        </p:txBody>
      </p:sp>
      <p:sp>
        <p:nvSpPr>
          <p:cNvPr id="10" name="ZoneTexte 9">
            <a:extLst>
              <a:ext uri="{FF2B5EF4-FFF2-40B4-BE49-F238E27FC236}">
                <a16:creationId xmlns:a16="http://schemas.microsoft.com/office/drawing/2014/main" id="{4A205DAB-DE89-79F2-9B3D-3B8D4CC15C2A}"/>
              </a:ext>
            </a:extLst>
          </p:cNvPr>
          <p:cNvSpPr txBox="1"/>
          <p:nvPr/>
        </p:nvSpPr>
        <p:spPr>
          <a:xfrm>
            <a:off x="940618" y="1781519"/>
            <a:ext cx="3944343" cy="1815882"/>
          </a:xfrm>
          <a:prstGeom prst="rect">
            <a:avLst/>
          </a:prstGeom>
          <a:noFill/>
        </p:spPr>
        <p:txBody>
          <a:bodyPr wrap="square" rtlCol="0">
            <a:spAutoFit/>
          </a:bodyPr>
          <a:lstStyle/>
          <a:p>
            <a:pPr marL="285750" indent="-285750">
              <a:buClr>
                <a:schemeClr val="bg1"/>
              </a:buClr>
              <a:buFont typeface="Wingdings" pitchFamily="2" charset="2"/>
              <a:buChar char="Ø"/>
            </a:pPr>
            <a:r>
              <a:rPr lang="fr-FR" dirty="0" err="1">
                <a:solidFill>
                  <a:srgbClr val="FF9972"/>
                </a:solidFill>
                <a:latin typeface="Poppins" pitchFamily="2" charset="77"/>
                <a:cs typeface="Poppins" pitchFamily="2" charset="77"/>
              </a:rPr>
              <a:t>Multilangue</a:t>
            </a:r>
            <a:br>
              <a:rPr lang="fr-FR" dirty="0">
                <a:solidFill>
                  <a:srgbClr val="FF9972"/>
                </a:solidFill>
                <a:latin typeface="Poppins" pitchFamily="2" charset="77"/>
                <a:cs typeface="Poppins" pitchFamily="2" charset="77"/>
              </a:rPr>
            </a:br>
            <a:endParaRPr lang="fr-FR" dirty="0">
              <a:solidFill>
                <a:srgbClr val="FF9972"/>
              </a:solidFill>
              <a:latin typeface="Poppins" pitchFamily="2" charset="77"/>
              <a:cs typeface="Poppins" pitchFamily="2" charset="77"/>
            </a:endParaRPr>
          </a:p>
          <a:p>
            <a:pPr marL="285750" indent="-285750">
              <a:buClr>
                <a:schemeClr val="bg1"/>
              </a:buClr>
              <a:buFont typeface="Wingdings" pitchFamily="2" charset="2"/>
              <a:buChar char="Ø"/>
            </a:pPr>
            <a:r>
              <a:rPr lang="fr-FR" dirty="0">
                <a:solidFill>
                  <a:srgbClr val="FF9972"/>
                </a:solidFill>
                <a:latin typeface="Poppins" pitchFamily="2" charset="77"/>
                <a:cs typeface="Poppins" pitchFamily="2" charset="77"/>
              </a:rPr>
              <a:t>Caractères spéciaux</a:t>
            </a:r>
            <a:br>
              <a:rPr lang="fr-FR" dirty="0">
                <a:solidFill>
                  <a:srgbClr val="FF9972"/>
                </a:solidFill>
                <a:latin typeface="Poppins" pitchFamily="2" charset="77"/>
                <a:cs typeface="Poppins" pitchFamily="2" charset="77"/>
              </a:rPr>
            </a:br>
            <a:endParaRPr lang="fr-FR" dirty="0">
              <a:solidFill>
                <a:srgbClr val="FF9972"/>
              </a:solidFill>
              <a:latin typeface="Poppins" pitchFamily="2" charset="77"/>
              <a:cs typeface="Poppins" pitchFamily="2" charset="77"/>
            </a:endParaRPr>
          </a:p>
          <a:p>
            <a:pPr marL="285750" indent="-285750">
              <a:buClr>
                <a:schemeClr val="bg1"/>
              </a:buClr>
              <a:buFont typeface="Wingdings" pitchFamily="2" charset="2"/>
              <a:buChar char="Ø"/>
            </a:pPr>
            <a:r>
              <a:rPr lang="fr-FR" dirty="0">
                <a:solidFill>
                  <a:srgbClr val="FF9972"/>
                </a:solidFill>
                <a:latin typeface="Poppins" pitchFamily="2" charset="77"/>
                <a:cs typeface="Poppins" pitchFamily="2" charset="77"/>
              </a:rPr>
              <a:t>Vocabulaire qui </a:t>
            </a:r>
            <a:r>
              <a:rPr lang="fr-FR" dirty="0" err="1">
                <a:solidFill>
                  <a:srgbClr val="FF9972"/>
                </a:solidFill>
                <a:latin typeface="Poppins" pitchFamily="2" charset="77"/>
                <a:cs typeface="Poppins" pitchFamily="2" charset="77"/>
              </a:rPr>
              <a:t>evolue</a:t>
            </a:r>
            <a:r>
              <a:rPr lang="fr-FR" dirty="0">
                <a:solidFill>
                  <a:srgbClr val="FF9972"/>
                </a:solidFill>
                <a:latin typeface="Poppins" pitchFamily="2" charset="77"/>
                <a:cs typeface="Poppins" pitchFamily="2" charset="77"/>
              </a:rPr>
              <a:t> très vite</a:t>
            </a:r>
            <a:br>
              <a:rPr lang="fr-FR" dirty="0">
                <a:solidFill>
                  <a:srgbClr val="FF9972"/>
                </a:solidFill>
                <a:latin typeface="Poppins" pitchFamily="2" charset="77"/>
                <a:cs typeface="Poppins" pitchFamily="2" charset="77"/>
              </a:rPr>
            </a:br>
            <a:endParaRPr lang="fr-FR" dirty="0">
              <a:solidFill>
                <a:srgbClr val="FF9972"/>
              </a:solidFill>
              <a:latin typeface="Poppins" pitchFamily="2" charset="77"/>
              <a:cs typeface="Poppins" pitchFamily="2" charset="77"/>
            </a:endParaRPr>
          </a:p>
          <a:p>
            <a:pPr marL="285750" indent="-285750">
              <a:buClr>
                <a:schemeClr val="bg1"/>
              </a:buClr>
              <a:buFont typeface="Wingdings" pitchFamily="2" charset="2"/>
              <a:buChar char="Ø"/>
            </a:pPr>
            <a:r>
              <a:rPr lang="fr-FR" dirty="0">
                <a:solidFill>
                  <a:srgbClr val="FF9972"/>
                </a:solidFill>
                <a:latin typeface="Poppins" pitchFamily="2" charset="77"/>
                <a:cs typeface="Poppins" pitchFamily="2" charset="77"/>
              </a:rPr>
              <a:t>Longueur du texte</a:t>
            </a:r>
          </a:p>
          <a:p>
            <a:endParaRPr lang="fr-F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445049F-9A0A-6738-8666-8EDFB957986D}"/>
              </a:ext>
            </a:extLst>
          </p:cNvPr>
          <p:cNvSpPr>
            <a:spLocks noGrp="1"/>
          </p:cNvSpPr>
          <p:nvPr>
            <p:ph type="ctrTitle"/>
          </p:nvPr>
        </p:nvSpPr>
        <p:spPr>
          <a:xfrm>
            <a:off x="271494" y="216098"/>
            <a:ext cx="4727700" cy="577800"/>
          </a:xfrm>
        </p:spPr>
        <p:txBody>
          <a:bodyPr/>
          <a:lstStyle/>
          <a:p>
            <a:r>
              <a:rPr lang="fr-FR" dirty="0">
                <a:latin typeface="Poppins" pitchFamily="2" charset="77"/>
                <a:cs typeface="Poppins" pitchFamily="2" charset="77"/>
              </a:rPr>
              <a:t>Applications</a:t>
            </a:r>
          </a:p>
        </p:txBody>
      </p:sp>
      <p:pic>
        <p:nvPicPr>
          <p:cNvPr id="15362" name="Picture 2" descr="Word cloud for of this book">
            <a:extLst>
              <a:ext uri="{FF2B5EF4-FFF2-40B4-BE49-F238E27FC236}">
                <a16:creationId xmlns:a16="http://schemas.microsoft.com/office/drawing/2014/main" id="{3E8BB934-2283-1B92-11B8-EBD257A11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49" y="1257092"/>
            <a:ext cx="3203648" cy="310463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B3A9179-B560-6DB0-AB9B-F525C0CF4E55}"/>
              </a:ext>
            </a:extLst>
          </p:cNvPr>
          <p:cNvSpPr txBox="1"/>
          <p:nvPr/>
        </p:nvSpPr>
        <p:spPr>
          <a:xfrm>
            <a:off x="567070" y="865545"/>
            <a:ext cx="1382110" cy="307777"/>
          </a:xfrm>
          <a:prstGeom prst="rect">
            <a:avLst/>
          </a:prstGeom>
          <a:noFill/>
        </p:spPr>
        <p:txBody>
          <a:bodyPr wrap="none" rtlCol="0">
            <a:spAutoFit/>
          </a:bodyPr>
          <a:lstStyle/>
          <a:p>
            <a:r>
              <a:rPr lang="fr-FR" dirty="0">
                <a:solidFill>
                  <a:srgbClr val="00CFCD"/>
                </a:solidFill>
                <a:latin typeface="Poppins" pitchFamily="2" charset="77"/>
                <a:cs typeface="Poppins" pitchFamily="2" charset="77"/>
              </a:rPr>
              <a:t>WORDCLOUD</a:t>
            </a:r>
          </a:p>
        </p:txBody>
      </p:sp>
      <p:pic>
        <p:nvPicPr>
          <p:cNvPr id="15364" name="Picture 4" descr="Tracking change in sentiment over time [_37]">
            <a:extLst>
              <a:ext uri="{FF2B5EF4-FFF2-40B4-BE49-F238E27FC236}">
                <a16:creationId xmlns:a16="http://schemas.microsoft.com/office/drawing/2014/main" id="{6E4BA681-51A6-7CEE-5FE9-0676E7DB3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600" y="1269214"/>
            <a:ext cx="3875204" cy="308038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1B01F47-B1D1-D09B-AEF6-769CF13C59E2}"/>
              </a:ext>
            </a:extLst>
          </p:cNvPr>
          <p:cNvSpPr txBox="1"/>
          <p:nvPr/>
        </p:nvSpPr>
        <p:spPr>
          <a:xfrm>
            <a:off x="4999072" y="865544"/>
            <a:ext cx="1887055" cy="307777"/>
          </a:xfrm>
          <a:prstGeom prst="rect">
            <a:avLst/>
          </a:prstGeom>
          <a:noFill/>
        </p:spPr>
        <p:txBody>
          <a:bodyPr wrap="none" rtlCol="0">
            <a:spAutoFit/>
          </a:bodyPr>
          <a:lstStyle/>
          <a:p>
            <a:r>
              <a:rPr lang="fr-FR" dirty="0">
                <a:solidFill>
                  <a:srgbClr val="FF9972"/>
                </a:solidFill>
                <a:latin typeface="Poppins" pitchFamily="2" charset="77"/>
                <a:cs typeface="Poppins" pitchFamily="2" charset="77"/>
              </a:rPr>
              <a:t>Sentiment </a:t>
            </a:r>
            <a:r>
              <a:rPr lang="fr-FR" dirty="0" err="1">
                <a:solidFill>
                  <a:srgbClr val="FF9972"/>
                </a:solidFill>
                <a:latin typeface="Poppins" pitchFamily="2" charset="77"/>
                <a:cs typeface="Poppins" pitchFamily="2" charset="77"/>
              </a:rPr>
              <a:t>analysis</a:t>
            </a:r>
            <a:endParaRPr lang="fr-FR" dirty="0">
              <a:solidFill>
                <a:srgbClr val="FF9972"/>
              </a:solidFill>
              <a:latin typeface="Poppins" pitchFamily="2" charset="77"/>
              <a:cs typeface="Poppins" pitchFamily="2" charset="77"/>
            </a:endParaRPr>
          </a:p>
        </p:txBody>
      </p:sp>
    </p:spTree>
    <p:extLst>
      <p:ext uri="{BB962C8B-B14F-4D97-AF65-F5344CB8AC3E}">
        <p14:creationId xmlns:p14="http://schemas.microsoft.com/office/powerpoint/2010/main" val="2099721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61D9FCA-9F06-6C32-4D8E-ABD4DC357A44}"/>
              </a:ext>
            </a:extLst>
          </p:cNvPr>
          <p:cNvSpPr>
            <a:spLocks noGrp="1"/>
          </p:cNvSpPr>
          <p:nvPr>
            <p:ph type="ctrTitle"/>
          </p:nvPr>
        </p:nvSpPr>
        <p:spPr>
          <a:xfrm>
            <a:off x="271494" y="216098"/>
            <a:ext cx="4727700" cy="577800"/>
          </a:xfrm>
        </p:spPr>
        <p:txBody>
          <a:bodyPr/>
          <a:lstStyle/>
          <a:p>
            <a:r>
              <a:rPr lang="fr-FR" dirty="0">
                <a:latin typeface="Poppins" pitchFamily="2" charset="77"/>
                <a:cs typeface="Poppins" pitchFamily="2" charset="77"/>
              </a:rPr>
              <a:t>Applications</a:t>
            </a:r>
          </a:p>
        </p:txBody>
      </p:sp>
      <p:pic>
        <p:nvPicPr>
          <p:cNvPr id="5" name="Image 4" descr="Une image contenant texte&#10;&#10;Description générée automatiquement">
            <a:extLst>
              <a:ext uri="{FF2B5EF4-FFF2-40B4-BE49-F238E27FC236}">
                <a16:creationId xmlns:a16="http://schemas.microsoft.com/office/drawing/2014/main" id="{B85BB4DA-1698-7BDF-1CF2-D02113DCE339}"/>
              </a:ext>
            </a:extLst>
          </p:cNvPr>
          <p:cNvPicPr>
            <a:picLocks noChangeAspect="1"/>
          </p:cNvPicPr>
          <p:nvPr/>
        </p:nvPicPr>
        <p:blipFill>
          <a:blip r:embed="rId2"/>
          <a:stretch>
            <a:fillRect/>
          </a:stretch>
        </p:blipFill>
        <p:spPr>
          <a:xfrm>
            <a:off x="2031828" y="793898"/>
            <a:ext cx="4978571" cy="3932205"/>
          </a:xfrm>
          <a:prstGeom prst="rect">
            <a:avLst/>
          </a:prstGeom>
        </p:spPr>
      </p:pic>
    </p:spTree>
    <p:extLst>
      <p:ext uri="{BB962C8B-B14F-4D97-AF65-F5344CB8AC3E}">
        <p14:creationId xmlns:p14="http://schemas.microsoft.com/office/powerpoint/2010/main" val="247409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691291" y="2114292"/>
            <a:ext cx="3468481"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Applications</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ZoneTexte 1">
            <a:extLst>
              <a:ext uri="{FF2B5EF4-FFF2-40B4-BE49-F238E27FC236}">
                <a16:creationId xmlns:a16="http://schemas.microsoft.com/office/drawing/2014/main" id="{5FD3BC30-14C8-D4C6-8FE2-CEDEA0C1E537}"/>
              </a:ext>
            </a:extLst>
          </p:cNvPr>
          <p:cNvSpPr txBox="1"/>
          <p:nvPr/>
        </p:nvSpPr>
        <p:spPr>
          <a:xfrm>
            <a:off x="2223920" y="2856298"/>
            <a:ext cx="1120820" cy="369332"/>
          </a:xfrm>
          <a:prstGeom prst="rect">
            <a:avLst/>
          </a:prstGeom>
          <a:noFill/>
        </p:spPr>
        <p:txBody>
          <a:bodyPr wrap="none" rtlCol="0">
            <a:spAutoFit/>
          </a:bodyPr>
          <a:lstStyle/>
          <a:p>
            <a:r>
              <a:rPr lang="fr-FR" sz="1800" dirty="0">
                <a:solidFill>
                  <a:schemeClr val="bg1"/>
                </a:solidFill>
              </a:rPr>
              <a:t>Finances</a:t>
            </a:r>
          </a:p>
        </p:txBody>
      </p:sp>
    </p:spTree>
    <p:extLst>
      <p:ext uri="{BB962C8B-B14F-4D97-AF65-F5344CB8AC3E}">
        <p14:creationId xmlns:p14="http://schemas.microsoft.com/office/powerpoint/2010/main" val="3825380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E851CB9-F5A0-CC0F-0ED0-5EC4583B44FE}"/>
              </a:ext>
            </a:extLst>
          </p:cNvPr>
          <p:cNvSpPr>
            <a:spLocks noGrp="1"/>
          </p:cNvSpPr>
          <p:nvPr>
            <p:ph type="ctrTitle"/>
          </p:nvPr>
        </p:nvSpPr>
        <p:spPr>
          <a:xfrm>
            <a:off x="507507" y="324210"/>
            <a:ext cx="2686500" cy="577800"/>
          </a:xfrm>
        </p:spPr>
        <p:txBody>
          <a:bodyPr/>
          <a:lstStyle/>
          <a:p>
            <a:r>
              <a:rPr lang="fr-FR" dirty="0">
                <a:latin typeface="Poppins" pitchFamily="2" charset="77"/>
                <a:cs typeface="Poppins" pitchFamily="2" charset="77"/>
              </a:rPr>
              <a:t>Data </a:t>
            </a:r>
            <a:r>
              <a:rPr lang="fr-FR" dirty="0" err="1">
                <a:latin typeface="Poppins" pitchFamily="2" charset="77"/>
                <a:cs typeface="Poppins" pitchFamily="2" charset="77"/>
              </a:rPr>
              <a:t>quality</a:t>
            </a:r>
            <a:endParaRPr lang="fr-FR" dirty="0">
              <a:latin typeface="Poppins" pitchFamily="2" charset="77"/>
              <a:cs typeface="Poppins" pitchFamily="2" charset="77"/>
            </a:endParaRPr>
          </a:p>
        </p:txBody>
      </p:sp>
      <p:sp>
        <p:nvSpPr>
          <p:cNvPr id="4" name="Google Shape;573;p29">
            <a:extLst>
              <a:ext uri="{FF2B5EF4-FFF2-40B4-BE49-F238E27FC236}">
                <a16:creationId xmlns:a16="http://schemas.microsoft.com/office/drawing/2014/main" id="{4073D500-6001-A919-C8F3-FE1358534C26}"/>
              </a:ext>
            </a:extLst>
          </p:cNvPr>
          <p:cNvSpPr txBox="1">
            <a:spLocks/>
          </p:cNvSpPr>
          <p:nvPr/>
        </p:nvSpPr>
        <p:spPr>
          <a:xfrm>
            <a:off x="1255261" y="2458814"/>
            <a:ext cx="3415416" cy="1782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fr-FR" dirty="0">
                <a:solidFill>
                  <a:schemeClr val="bg1"/>
                </a:solidFill>
                <a:latin typeface="Poppins" pitchFamily="2" charset="77"/>
                <a:cs typeface="Poppins" pitchFamily="2" charset="77"/>
              </a:rPr>
              <a:t>La mauvaise qualité et le manque de fiabilité des données constituent des problèmes pour les organisations depuis des décennies.</a:t>
            </a:r>
          </a:p>
        </p:txBody>
      </p:sp>
      <p:sp>
        <p:nvSpPr>
          <p:cNvPr id="5" name="Google Shape;575;p29">
            <a:extLst>
              <a:ext uri="{FF2B5EF4-FFF2-40B4-BE49-F238E27FC236}">
                <a16:creationId xmlns:a16="http://schemas.microsoft.com/office/drawing/2014/main" id="{569D36D7-CF7F-6248-B162-C1EEDC843B68}"/>
              </a:ext>
            </a:extLst>
          </p:cNvPr>
          <p:cNvSpPr txBox="1">
            <a:spLocks/>
          </p:cNvSpPr>
          <p:nvPr/>
        </p:nvSpPr>
        <p:spPr>
          <a:xfrm>
            <a:off x="5009321" y="902010"/>
            <a:ext cx="3432786"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bg1"/>
                </a:solidFill>
                <a:latin typeface="Poppins" pitchFamily="2" charset="77"/>
                <a:cs typeface="Poppins" pitchFamily="2" charset="77"/>
              </a:rPr>
              <a:t>Comme les organisations exploitent de plus en plus les données et construisent des écosystèmes et des infrastructures de données de plus en plus complexes, ce problème ne peut que s'aggraver.</a:t>
            </a:r>
          </a:p>
        </p:txBody>
      </p:sp>
      <p:sp>
        <p:nvSpPr>
          <p:cNvPr id="6" name="Google Shape;609;p30">
            <a:extLst>
              <a:ext uri="{FF2B5EF4-FFF2-40B4-BE49-F238E27FC236}">
                <a16:creationId xmlns:a16="http://schemas.microsoft.com/office/drawing/2014/main" id="{05D5AADD-5E3A-6697-3862-101EAAF03120}"/>
              </a:ext>
            </a:extLst>
          </p:cNvPr>
          <p:cNvSpPr/>
          <p:nvPr/>
        </p:nvSpPr>
        <p:spPr>
          <a:xfrm>
            <a:off x="364384" y="2571750"/>
            <a:ext cx="723900" cy="723900"/>
          </a:xfrm>
          <a:prstGeom prst="rect">
            <a:avLst/>
          </a:prstGeom>
          <a:solidFill>
            <a:schemeClr val="accent2"/>
          </a:solidFill>
          <a:ln>
            <a:noFill/>
          </a:ln>
        </p:spPr>
        <p:txBody>
          <a:bodyPr spcFirstLastPara="1" wrap="square" lIns="91425" tIns="91425" rIns="91425" bIns="91425" anchor="ctr" anchorCtr="0">
            <a:noAutofit/>
          </a:bodyPr>
          <a:lstStyle/>
          <a:p>
            <a:pPr lvl="0" algn="l" rtl="0">
              <a:spcBef>
                <a:spcPts val="0"/>
              </a:spcBef>
              <a:spcAft>
                <a:spcPts val="0"/>
              </a:spcAft>
            </a:pPr>
            <a:endParaRPr sz="3600" dirty="0"/>
          </a:p>
        </p:txBody>
      </p:sp>
      <p:sp>
        <p:nvSpPr>
          <p:cNvPr id="7" name="Google Shape;611;p30">
            <a:extLst>
              <a:ext uri="{FF2B5EF4-FFF2-40B4-BE49-F238E27FC236}">
                <a16:creationId xmlns:a16="http://schemas.microsoft.com/office/drawing/2014/main" id="{95D10B23-ACE2-9D41-6B29-89A2E399FF93}"/>
              </a:ext>
            </a:extLst>
          </p:cNvPr>
          <p:cNvSpPr/>
          <p:nvPr/>
        </p:nvSpPr>
        <p:spPr>
          <a:xfrm>
            <a:off x="4197957" y="902010"/>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3432;p64">
            <a:extLst>
              <a:ext uri="{FF2B5EF4-FFF2-40B4-BE49-F238E27FC236}">
                <a16:creationId xmlns:a16="http://schemas.microsoft.com/office/drawing/2014/main" id="{BC191F85-554C-2D52-424E-CBCA3E53146E}"/>
              </a:ext>
            </a:extLst>
          </p:cNvPr>
          <p:cNvGrpSpPr/>
          <p:nvPr/>
        </p:nvGrpSpPr>
        <p:grpSpPr>
          <a:xfrm>
            <a:off x="531361" y="2800808"/>
            <a:ext cx="322151" cy="322374"/>
            <a:chOff x="4206763" y="2450951"/>
            <a:chExt cx="322151" cy="322374"/>
          </a:xfrm>
          <a:solidFill>
            <a:schemeClr val="bg2"/>
          </a:solidFill>
        </p:grpSpPr>
        <p:sp>
          <p:nvSpPr>
            <p:cNvPr id="20" name="Google Shape;13433;p64">
              <a:extLst>
                <a:ext uri="{FF2B5EF4-FFF2-40B4-BE49-F238E27FC236}">
                  <a16:creationId xmlns:a16="http://schemas.microsoft.com/office/drawing/2014/main" id="{429A4BB7-7955-C2FF-1B32-BD11604EE02E}"/>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4;p64">
              <a:extLst>
                <a:ext uri="{FF2B5EF4-FFF2-40B4-BE49-F238E27FC236}">
                  <a16:creationId xmlns:a16="http://schemas.microsoft.com/office/drawing/2014/main" id="{205E96B0-D00E-BE43-1382-0291EA89FA38}"/>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3504;p64">
            <a:extLst>
              <a:ext uri="{FF2B5EF4-FFF2-40B4-BE49-F238E27FC236}">
                <a16:creationId xmlns:a16="http://schemas.microsoft.com/office/drawing/2014/main" id="{893AAFBB-7337-9438-A5BB-0F052FED7370}"/>
              </a:ext>
            </a:extLst>
          </p:cNvPr>
          <p:cNvGrpSpPr/>
          <p:nvPr/>
        </p:nvGrpSpPr>
        <p:grpSpPr>
          <a:xfrm>
            <a:off x="4398760" y="1098332"/>
            <a:ext cx="377886" cy="331255"/>
            <a:chOff x="4653179" y="2446590"/>
            <a:chExt cx="377886" cy="331255"/>
          </a:xfrm>
          <a:solidFill>
            <a:schemeClr val="bg2"/>
          </a:solidFill>
        </p:grpSpPr>
        <p:sp>
          <p:nvSpPr>
            <p:cNvPr id="23" name="Google Shape;13505;p64">
              <a:extLst>
                <a:ext uri="{FF2B5EF4-FFF2-40B4-BE49-F238E27FC236}">
                  <a16:creationId xmlns:a16="http://schemas.microsoft.com/office/drawing/2014/main" id="{613163E7-8566-8E54-5179-B692B709CCAF}"/>
                </a:ext>
              </a:extLst>
            </p:cNvPr>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06;p64">
              <a:extLst>
                <a:ext uri="{FF2B5EF4-FFF2-40B4-BE49-F238E27FC236}">
                  <a16:creationId xmlns:a16="http://schemas.microsoft.com/office/drawing/2014/main" id="{5127C975-E729-E5D9-B6A2-71CCD39C6398}"/>
                </a:ext>
              </a:extLst>
            </p:cNvPr>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07;p64">
              <a:extLst>
                <a:ext uri="{FF2B5EF4-FFF2-40B4-BE49-F238E27FC236}">
                  <a16:creationId xmlns:a16="http://schemas.microsoft.com/office/drawing/2014/main" id="{36A3BF54-90B1-A8BA-63D3-D34EBD790D5E}"/>
                </a:ext>
              </a:extLst>
            </p:cNvPr>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08;p64">
              <a:extLst>
                <a:ext uri="{FF2B5EF4-FFF2-40B4-BE49-F238E27FC236}">
                  <a16:creationId xmlns:a16="http://schemas.microsoft.com/office/drawing/2014/main" id="{EB559BF1-E593-C9C5-149C-A45B0F4931D4}"/>
                </a:ext>
              </a:extLst>
            </p:cNvPr>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5395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659793D-ECBD-2C3A-3172-5204B59E0DFA}"/>
              </a:ext>
            </a:extLst>
          </p:cNvPr>
          <p:cNvSpPr>
            <a:spLocks noGrp="1"/>
          </p:cNvSpPr>
          <p:nvPr>
            <p:ph type="body" idx="1"/>
          </p:nvPr>
        </p:nvSpPr>
        <p:spPr>
          <a:xfrm>
            <a:off x="559517" y="2149734"/>
            <a:ext cx="3911166" cy="1296300"/>
          </a:xfrm>
        </p:spPr>
        <p:txBody>
          <a:bodyPr/>
          <a:lstStyle/>
          <a:p>
            <a:pPr marL="152400" indent="0">
              <a:buNone/>
            </a:pPr>
            <a:r>
              <a:rPr lang="fr-FR" sz="1200" b="0" i="0" u="none" strike="noStrike" dirty="0">
                <a:solidFill>
                  <a:schemeClr val="bg1"/>
                </a:solidFill>
                <a:effectLst/>
                <a:latin typeface="Poppins" pitchFamily="2" charset="77"/>
                <a:cs typeface="Poppins" pitchFamily="2" charset="77"/>
              </a:rPr>
              <a:t>Les transactions boursières reposent sur un ensemble d'informations concernant des entreprises spécifiques. </a:t>
            </a:r>
          </a:p>
          <a:p>
            <a:pPr marL="152400" indent="0">
              <a:buNone/>
            </a:pPr>
            <a:endParaRPr lang="fr-FR" sz="1200" dirty="0">
              <a:solidFill>
                <a:schemeClr val="bg1"/>
              </a:solidFill>
              <a:latin typeface="Poppins" pitchFamily="2" charset="77"/>
              <a:cs typeface="Poppins" pitchFamily="2" charset="77"/>
            </a:endParaRPr>
          </a:p>
          <a:p>
            <a:pPr marL="152400" indent="0">
              <a:buNone/>
            </a:pPr>
            <a:r>
              <a:rPr lang="fr-FR" sz="1200" b="0" i="0" u="none" strike="noStrike" dirty="0">
                <a:solidFill>
                  <a:schemeClr val="bg1"/>
                </a:solidFill>
                <a:effectLst/>
                <a:latin typeface="Poppins" pitchFamily="2" charset="77"/>
                <a:cs typeface="Poppins" pitchFamily="2" charset="77"/>
              </a:rPr>
              <a:t>Ces connaissances permettent de créer un ensemble d'actions qui déterminent s'il faut acheter, conserver ou vendre des actions. </a:t>
            </a:r>
          </a:p>
          <a:p>
            <a:pPr marL="152400" indent="0">
              <a:buNone/>
            </a:pPr>
            <a:endParaRPr lang="fr-FR" sz="1200" dirty="0">
              <a:solidFill>
                <a:schemeClr val="bg1"/>
              </a:solidFill>
              <a:latin typeface="Poppins" pitchFamily="2" charset="77"/>
              <a:cs typeface="Poppins" pitchFamily="2" charset="77"/>
            </a:endParaRPr>
          </a:p>
          <a:p>
            <a:pPr marL="152400" indent="0">
              <a:buNone/>
            </a:pPr>
            <a:r>
              <a:rPr lang="fr-FR" sz="1200" b="0" i="0" u="none" strike="noStrike" dirty="0">
                <a:solidFill>
                  <a:schemeClr val="bg1"/>
                </a:solidFill>
                <a:effectLst/>
                <a:latin typeface="Poppins" pitchFamily="2" charset="77"/>
                <a:cs typeface="Poppins" pitchFamily="2" charset="77"/>
              </a:rPr>
              <a:t>Cette analyse peut se fonder sur les rapports financiers trimestriels des entreprises ou sur les commentaires des analystes concernant les entreprises dans leurs rapports.</a:t>
            </a:r>
            <a:br>
              <a:rPr lang="fr-FR" sz="1200" dirty="0">
                <a:solidFill>
                  <a:schemeClr val="bg1"/>
                </a:solidFill>
                <a:latin typeface="Poppins" pitchFamily="2" charset="77"/>
                <a:cs typeface="Poppins" pitchFamily="2" charset="77"/>
              </a:rPr>
            </a:br>
            <a:br>
              <a:rPr lang="fr-FR" sz="1200" dirty="0">
                <a:latin typeface="Poppins" pitchFamily="2" charset="77"/>
                <a:cs typeface="Poppins" pitchFamily="2" charset="77"/>
              </a:rPr>
            </a:br>
            <a:endParaRPr lang="fr-FR" sz="1200" dirty="0">
              <a:latin typeface="Poppins" pitchFamily="2" charset="77"/>
              <a:cs typeface="Poppins" pitchFamily="2" charset="77"/>
            </a:endParaRPr>
          </a:p>
        </p:txBody>
      </p:sp>
      <p:sp>
        <p:nvSpPr>
          <p:cNvPr id="3" name="Titre 2">
            <a:extLst>
              <a:ext uri="{FF2B5EF4-FFF2-40B4-BE49-F238E27FC236}">
                <a16:creationId xmlns:a16="http://schemas.microsoft.com/office/drawing/2014/main" id="{3D525DE4-EA79-8199-714E-016D0066912C}"/>
              </a:ext>
            </a:extLst>
          </p:cNvPr>
          <p:cNvSpPr>
            <a:spLocks noGrp="1"/>
          </p:cNvSpPr>
          <p:nvPr>
            <p:ph type="ctrTitle"/>
          </p:nvPr>
        </p:nvSpPr>
        <p:spPr>
          <a:xfrm>
            <a:off x="554510" y="737740"/>
            <a:ext cx="4727700" cy="577800"/>
          </a:xfrm>
        </p:spPr>
        <p:txBody>
          <a:bodyPr/>
          <a:lstStyle/>
          <a:p>
            <a:r>
              <a:rPr lang="fr-FR" i="0" u="none" strike="noStrike" dirty="0">
                <a:solidFill>
                  <a:schemeClr val="bg1"/>
                </a:solidFill>
                <a:effectLst/>
                <a:latin typeface="Poppins" pitchFamily="2" charset="77"/>
                <a:cs typeface="Poppins" pitchFamily="2" charset="77"/>
              </a:rPr>
              <a:t>Financial sentiment</a:t>
            </a:r>
            <a:br>
              <a:rPr lang="fr-FR" b="1" i="0" u="none" strike="noStrike" dirty="0">
                <a:solidFill>
                  <a:schemeClr val="bg1"/>
                </a:solidFill>
                <a:effectLst/>
                <a:latin typeface="Poppins" pitchFamily="2" charset="77"/>
                <a:cs typeface="Poppins" pitchFamily="2" charset="77"/>
              </a:rPr>
            </a:br>
            <a:endParaRPr lang="fr-FR" dirty="0">
              <a:solidFill>
                <a:schemeClr val="bg1"/>
              </a:solidFill>
              <a:latin typeface="Poppins" pitchFamily="2" charset="77"/>
              <a:cs typeface="Poppins" pitchFamily="2" charset="77"/>
            </a:endParaRPr>
          </a:p>
        </p:txBody>
      </p:sp>
      <p:sp>
        <p:nvSpPr>
          <p:cNvPr id="5" name="ZoneTexte 4">
            <a:extLst>
              <a:ext uri="{FF2B5EF4-FFF2-40B4-BE49-F238E27FC236}">
                <a16:creationId xmlns:a16="http://schemas.microsoft.com/office/drawing/2014/main" id="{EC0D1128-8DEB-15EB-DD72-CB3BDB602006}"/>
              </a:ext>
            </a:extLst>
          </p:cNvPr>
          <p:cNvSpPr txBox="1"/>
          <p:nvPr/>
        </p:nvSpPr>
        <p:spPr>
          <a:xfrm>
            <a:off x="5002109" y="684438"/>
            <a:ext cx="4023962" cy="2677656"/>
          </a:xfrm>
          <a:prstGeom prst="rect">
            <a:avLst/>
          </a:prstGeom>
          <a:noFill/>
        </p:spPr>
        <p:txBody>
          <a:bodyPr wrap="square">
            <a:spAutoFit/>
          </a:bodyPr>
          <a:lstStyle/>
          <a:p>
            <a:pPr marL="152400" indent="0">
              <a:buNone/>
            </a:pPr>
            <a:r>
              <a:rPr lang="fr-FR" dirty="0">
                <a:solidFill>
                  <a:schemeClr val="bg1"/>
                </a:solidFill>
                <a:latin typeface="Poppins" pitchFamily="2" charset="77"/>
                <a:cs typeface="Poppins" pitchFamily="2" charset="77"/>
              </a:rPr>
              <a:t>Analyse du sentiment financier est différente de l'analyse du sentiment ordinaire. </a:t>
            </a:r>
          </a:p>
          <a:p>
            <a:pPr marL="152400" indent="0">
              <a:buNone/>
            </a:pPr>
            <a:endParaRPr lang="fr-FR" dirty="0">
              <a:solidFill>
                <a:schemeClr val="bg1"/>
              </a:solidFill>
              <a:latin typeface="Poppins" pitchFamily="2" charset="77"/>
              <a:cs typeface="Poppins" pitchFamily="2" charset="77"/>
            </a:endParaRPr>
          </a:p>
          <a:p>
            <a:pPr marL="152400" indent="0">
              <a:buNone/>
            </a:pPr>
            <a:r>
              <a:rPr lang="fr-FR" dirty="0">
                <a:solidFill>
                  <a:schemeClr val="bg1"/>
                </a:solidFill>
                <a:latin typeface="Poppins" pitchFamily="2" charset="77"/>
                <a:cs typeface="Poppins" pitchFamily="2" charset="77"/>
              </a:rPr>
              <a:t>Elle diffère non seulement par son domaine, mais aussi par son objectif. </a:t>
            </a:r>
          </a:p>
          <a:p>
            <a:pPr marL="152400" indent="0">
              <a:buNone/>
            </a:pPr>
            <a:endParaRPr lang="fr-FR" dirty="0">
              <a:solidFill>
                <a:schemeClr val="bg1"/>
              </a:solidFill>
              <a:latin typeface="Poppins" pitchFamily="2" charset="77"/>
              <a:cs typeface="Poppins" pitchFamily="2" charset="77"/>
            </a:endParaRPr>
          </a:p>
          <a:p>
            <a:pPr marL="152400" indent="0">
              <a:buNone/>
            </a:pPr>
            <a:r>
              <a:rPr lang="fr-FR" dirty="0">
                <a:solidFill>
                  <a:schemeClr val="bg1"/>
                </a:solidFill>
                <a:latin typeface="Poppins" pitchFamily="2" charset="77"/>
                <a:cs typeface="Poppins" pitchFamily="2" charset="77"/>
              </a:rPr>
              <a:t>En général, l'objectif est de deviner comment les marchés vont réagir à une nouvelle, plutôt que de déterminer si la nouvelle est intrinsèquement positive ou non.</a:t>
            </a:r>
          </a:p>
        </p:txBody>
      </p:sp>
      <p:grpSp>
        <p:nvGrpSpPr>
          <p:cNvPr id="6" name="Google Shape;1493;p48">
            <a:extLst>
              <a:ext uri="{FF2B5EF4-FFF2-40B4-BE49-F238E27FC236}">
                <a16:creationId xmlns:a16="http://schemas.microsoft.com/office/drawing/2014/main" id="{25A22B75-3E47-625F-96D9-B116CC8F50BB}"/>
              </a:ext>
            </a:extLst>
          </p:cNvPr>
          <p:cNvGrpSpPr/>
          <p:nvPr/>
        </p:nvGrpSpPr>
        <p:grpSpPr>
          <a:xfrm>
            <a:off x="843603" y="1026640"/>
            <a:ext cx="2775360" cy="866564"/>
            <a:chOff x="3115300" y="906125"/>
            <a:chExt cx="1802650" cy="562850"/>
          </a:xfrm>
        </p:grpSpPr>
        <p:sp>
          <p:nvSpPr>
            <p:cNvPr id="7" name="Google Shape;1494;p48">
              <a:extLst>
                <a:ext uri="{FF2B5EF4-FFF2-40B4-BE49-F238E27FC236}">
                  <a16:creationId xmlns:a16="http://schemas.microsoft.com/office/drawing/2014/main" id="{87025806-F64B-A3BE-A038-AF101470BF5F}"/>
                </a:ext>
              </a:extLst>
            </p:cNvPr>
            <p:cNvSpPr/>
            <p:nvPr/>
          </p:nvSpPr>
          <p:spPr>
            <a:xfrm>
              <a:off x="3137550" y="1433525"/>
              <a:ext cx="23525" cy="35450"/>
            </a:xfrm>
            <a:custGeom>
              <a:avLst/>
              <a:gdLst/>
              <a:ahLst/>
              <a:cxnLst/>
              <a:rect l="l" t="t" r="r" b="b"/>
              <a:pathLst>
                <a:path w="941" h="1418" extrusionOk="0">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5;p48">
              <a:extLst>
                <a:ext uri="{FF2B5EF4-FFF2-40B4-BE49-F238E27FC236}">
                  <a16:creationId xmlns:a16="http://schemas.microsoft.com/office/drawing/2014/main" id="{A282BC90-A2C8-868C-F21C-20343949B907}"/>
                </a:ext>
              </a:extLst>
            </p:cNvPr>
            <p:cNvSpPr/>
            <p:nvPr/>
          </p:nvSpPr>
          <p:spPr>
            <a:xfrm>
              <a:off x="3169275" y="1433925"/>
              <a:ext cx="20225" cy="34225"/>
            </a:xfrm>
            <a:custGeom>
              <a:avLst/>
              <a:gdLst/>
              <a:ahLst/>
              <a:cxnLst/>
              <a:rect l="l" t="t" r="r" b="b"/>
              <a:pathLst>
                <a:path w="809" h="1369" extrusionOk="0">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6;p48">
              <a:extLst>
                <a:ext uri="{FF2B5EF4-FFF2-40B4-BE49-F238E27FC236}">
                  <a16:creationId xmlns:a16="http://schemas.microsoft.com/office/drawing/2014/main" id="{6F36344A-EBB7-2F62-F4D4-47582806E19B}"/>
                </a:ext>
              </a:extLst>
            </p:cNvPr>
            <p:cNvSpPr/>
            <p:nvPr/>
          </p:nvSpPr>
          <p:spPr>
            <a:xfrm>
              <a:off x="3302775" y="1433525"/>
              <a:ext cx="23525" cy="35450"/>
            </a:xfrm>
            <a:custGeom>
              <a:avLst/>
              <a:gdLst/>
              <a:ahLst/>
              <a:cxnLst/>
              <a:rect l="l" t="t" r="r" b="b"/>
              <a:pathLst>
                <a:path w="941" h="1418" extrusionOk="0">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7;p48">
              <a:extLst>
                <a:ext uri="{FF2B5EF4-FFF2-40B4-BE49-F238E27FC236}">
                  <a16:creationId xmlns:a16="http://schemas.microsoft.com/office/drawing/2014/main" id="{76926E53-A3C5-0FE1-8DD5-B06AE2C0D269}"/>
                </a:ext>
              </a:extLst>
            </p:cNvPr>
            <p:cNvSpPr/>
            <p:nvPr/>
          </p:nvSpPr>
          <p:spPr>
            <a:xfrm>
              <a:off x="3332850" y="1433525"/>
              <a:ext cx="21450" cy="34625"/>
            </a:xfrm>
            <a:custGeom>
              <a:avLst/>
              <a:gdLst/>
              <a:ahLst/>
              <a:cxnLst/>
              <a:rect l="l" t="t" r="r" b="b"/>
              <a:pathLst>
                <a:path w="858" h="1385" extrusionOk="0">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8;p48">
              <a:extLst>
                <a:ext uri="{FF2B5EF4-FFF2-40B4-BE49-F238E27FC236}">
                  <a16:creationId xmlns:a16="http://schemas.microsoft.com/office/drawing/2014/main" id="{81B13501-AEA4-3C3E-D230-9B9E2BE01E5D}"/>
                </a:ext>
              </a:extLst>
            </p:cNvPr>
            <p:cNvSpPr/>
            <p:nvPr/>
          </p:nvSpPr>
          <p:spPr>
            <a:xfrm>
              <a:off x="3451925" y="1433525"/>
              <a:ext cx="23525" cy="35450"/>
            </a:xfrm>
            <a:custGeom>
              <a:avLst/>
              <a:gdLst/>
              <a:ahLst/>
              <a:cxnLst/>
              <a:rect l="l" t="t" r="r" b="b"/>
              <a:pathLst>
                <a:path w="941" h="1418" extrusionOk="0">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9;p48">
              <a:extLst>
                <a:ext uri="{FF2B5EF4-FFF2-40B4-BE49-F238E27FC236}">
                  <a16:creationId xmlns:a16="http://schemas.microsoft.com/office/drawing/2014/main" id="{E98762B2-9662-5072-0B1C-1ADAEDB7C94B}"/>
                </a:ext>
              </a:extLst>
            </p:cNvPr>
            <p:cNvSpPr/>
            <p:nvPr/>
          </p:nvSpPr>
          <p:spPr>
            <a:xfrm>
              <a:off x="3482025" y="1433525"/>
              <a:ext cx="22675" cy="35450"/>
            </a:xfrm>
            <a:custGeom>
              <a:avLst/>
              <a:gdLst/>
              <a:ahLst/>
              <a:cxnLst/>
              <a:rect l="l" t="t" r="r" b="b"/>
              <a:pathLst>
                <a:path w="907" h="1418" extrusionOk="0">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00;p48">
              <a:extLst>
                <a:ext uri="{FF2B5EF4-FFF2-40B4-BE49-F238E27FC236}">
                  <a16:creationId xmlns:a16="http://schemas.microsoft.com/office/drawing/2014/main" id="{67978DF5-2E41-A7E5-4A8A-304D24CC3425}"/>
                </a:ext>
              </a:extLst>
            </p:cNvPr>
            <p:cNvSpPr/>
            <p:nvPr/>
          </p:nvSpPr>
          <p:spPr>
            <a:xfrm>
              <a:off x="3611800" y="1433525"/>
              <a:ext cx="23500" cy="35450"/>
            </a:xfrm>
            <a:custGeom>
              <a:avLst/>
              <a:gdLst/>
              <a:ahLst/>
              <a:cxnLst/>
              <a:rect l="l" t="t" r="r" b="b"/>
              <a:pathLst>
                <a:path w="940" h="1418" extrusionOk="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01;p48">
              <a:extLst>
                <a:ext uri="{FF2B5EF4-FFF2-40B4-BE49-F238E27FC236}">
                  <a16:creationId xmlns:a16="http://schemas.microsoft.com/office/drawing/2014/main" id="{B8163487-2B96-2384-B58A-38F3F93D025A}"/>
                </a:ext>
              </a:extLst>
            </p:cNvPr>
            <p:cNvSpPr/>
            <p:nvPr/>
          </p:nvSpPr>
          <p:spPr>
            <a:xfrm>
              <a:off x="3640650" y="1433925"/>
              <a:ext cx="24750" cy="34225"/>
            </a:xfrm>
            <a:custGeom>
              <a:avLst/>
              <a:gdLst/>
              <a:ahLst/>
              <a:cxnLst/>
              <a:rect l="l" t="t" r="r" b="b"/>
              <a:pathLst>
                <a:path w="990" h="1369" extrusionOk="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02;p48">
              <a:extLst>
                <a:ext uri="{FF2B5EF4-FFF2-40B4-BE49-F238E27FC236}">
                  <a16:creationId xmlns:a16="http://schemas.microsoft.com/office/drawing/2014/main" id="{FBD7507F-0AF6-8867-4254-48D581447D6A}"/>
                </a:ext>
              </a:extLst>
            </p:cNvPr>
            <p:cNvSpPr/>
            <p:nvPr/>
          </p:nvSpPr>
          <p:spPr>
            <a:xfrm>
              <a:off x="3750650" y="1433525"/>
              <a:ext cx="23525" cy="35450"/>
            </a:xfrm>
            <a:custGeom>
              <a:avLst/>
              <a:gdLst/>
              <a:ahLst/>
              <a:cxnLst/>
              <a:rect l="l" t="t" r="r" b="b"/>
              <a:pathLst>
                <a:path w="941" h="1418" extrusionOk="0">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03;p48">
              <a:extLst>
                <a:ext uri="{FF2B5EF4-FFF2-40B4-BE49-F238E27FC236}">
                  <a16:creationId xmlns:a16="http://schemas.microsoft.com/office/drawing/2014/main" id="{B71355CF-FE8B-2ED7-8246-E11FD4F21FBB}"/>
                </a:ext>
              </a:extLst>
            </p:cNvPr>
            <p:cNvSpPr/>
            <p:nvPr/>
          </p:nvSpPr>
          <p:spPr>
            <a:xfrm>
              <a:off x="3780725" y="1433925"/>
              <a:ext cx="22275" cy="35050"/>
            </a:xfrm>
            <a:custGeom>
              <a:avLst/>
              <a:gdLst/>
              <a:ahLst/>
              <a:cxnLst/>
              <a:rect l="l" t="t" r="r" b="b"/>
              <a:pathLst>
                <a:path w="891" h="1402" extrusionOk="0">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04;p48">
              <a:extLst>
                <a:ext uri="{FF2B5EF4-FFF2-40B4-BE49-F238E27FC236}">
                  <a16:creationId xmlns:a16="http://schemas.microsoft.com/office/drawing/2014/main" id="{BC3AE9DE-5484-D7A4-FC40-7DA0E5C722D0}"/>
                </a:ext>
              </a:extLst>
            </p:cNvPr>
            <p:cNvSpPr/>
            <p:nvPr/>
          </p:nvSpPr>
          <p:spPr>
            <a:xfrm>
              <a:off x="3905175" y="1433525"/>
              <a:ext cx="23500" cy="35450"/>
            </a:xfrm>
            <a:custGeom>
              <a:avLst/>
              <a:gdLst/>
              <a:ahLst/>
              <a:cxnLst/>
              <a:rect l="l" t="t" r="r" b="b"/>
              <a:pathLst>
                <a:path w="940" h="1418" extrusionOk="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05;p48">
              <a:extLst>
                <a:ext uri="{FF2B5EF4-FFF2-40B4-BE49-F238E27FC236}">
                  <a16:creationId xmlns:a16="http://schemas.microsoft.com/office/drawing/2014/main" id="{CB06FF59-317D-384B-D709-A11F26DC8ADA}"/>
                </a:ext>
              </a:extLst>
            </p:cNvPr>
            <p:cNvSpPr/>
            <p:nvPr/>
          </p:nvSpPr>
          <p:spPr>
            <a:xfrm>
              <a:off x="3934825" y="1433525"/>
              <a:ext cx="23525" cy="35450"/>
            </a:xfrm>
            <a:custGeom>
              <a:avLst/>
              <a:gdLst/>
              <a:ahLst/>
              <a:cxnLst/>
              <a:rect l="l" t="t" r="r" b="b"/>
              <a:pathLst>
                <a:path w="941" h="1418" extrusionOk="0">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6;p48">
              <a:extLst>
                <a:ext uri="{FF2B5EF4-FFF2-40B4-BE49-F238E27FC236}">
                  <a16:creationId xmlns:a16="http://schemas.microsoft.com/office/drawing/2014/main" id="{68686682-CF1D-3820-BC5B-69305F265362}"/>
                </a:ext>
              </a:extLst>
            </p:cNvPr>
            <p:cNvSpPr/>
            <p:nvPr/>
          </p:nvSpPr>
          <p:spPr>
            <a:xfrm>
              <a:off x="4091400" y="1433525"/>
              <a:ext cx="23525" cy="35450"/>
            </a:xfrm>
            <a:custGeom>
              <a:avLst/>
              <a:gdLst/>
              <a:ahLst/>
              <a:cxnLst/>
              <a:rect l="l" t="t" r="r" b="b"/>
              <a:pathLst>
                <a:path w="941" h="1418" extrusionOk="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7;p48">
              <a:extLst>
                <a:ext uri="{FF2B5EF4-FFF2-40B4-BE49-F238E27FC236}">
                  <a16:creationId xmlns:a16="http://schemas.microsoft.com/office/drawing/2014/main" id="{564FF80D-615F-7766-0C73-D83091E7D004}"/>
                </a:ext>
              </a:extLst>
            </p:cNvPr>
            <p:cNvSpPr/>
            <p:nvPr/>
          </p:nvSpPr>
          <p:spPr>
            <a:xfrm>
              <a:off x="4121900" y="1433925"/>
              <a:ext cx="21850" cy="34225"/>
            </a:xfrm>
            <a:custGeom>
              <a:avLst/>
              <a:gdLst/>
              <a:ahLst/>
              <a:cxnLst/>
              <a:rect l="l" t="t" r="r" b="b"/>
              <a:pathLst>
                <a:path w="874" h="1369" extrusionOk="0">
                  <a:moveTo>
                    <a:pt x="0" y="1"/>
                  </a:moveTo>
                  <a:lnTo>
                    <a:pt x="0" y="166"/>
                  </a:lnTo>
                  <a:lnTo>
                    <a:pt x="659" y="166"/>
                  </a:lnTo>
                  <a:lnTo>
                    <a:pt x="182" y="1369"/>
                  </a:lnTo>
                  <a:lnTo>
                    <a:pt x="379" y="1369"/>
                  </a:lnTo>
                  <a:lnTo>
                    <a:pt x="874" y="83"/>
                  </a:lnTo>
                  <a:lnTo>
                    <a:pt x="8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8;p48">
              <a:extLst>
                <a:ext uri="{FF2B5EF4-FFF2-40B4-BE49-F238E27FC236}">
                  <a16:creationId xmlns:a16="http://schemas.microsoft.com/office/drawing/2014/main" id="{967020E3-F5A8-916A-785C-9B3DE57FE577}"/>
                </a:ext>
              </a:extLst>
            </p:cNvPr>
            <p:cNvSpPr/>
            <p:nvPr/>
          </p:nvSpPr>
          <p:spPr>
            <a:xfrm>
              <a:off x="4233975" y="1433525"/>
              <a:ext cx="23900" cy="35450"/>
            </a:xfrm>
            <a:custGeom>
              <a:avLst/>
              <a:gdLst/>
              <a:ahLst/>
              <a:cxnLst/>
              <a:rect l="l" t="t" r="r" b="b"/>
              <a:pathLst>
                <a:path w="956" h="1418" extrusionOk="0">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9;p48">
              <a:extLst>
                <a:ext uri="{FF2B5EF4-FFF2-40B4-BE49-F238E27FC236}">
                  <a16:creationId xmlns:a16="http://schemas.microsoft.com/office/drawing/2014/main" id="{0C8E0730-A426-5665-F192-702D51053DE9}"/>
                </a:ext>
              </a:extLst>
            </p:cNvPr>
            <p:cNvSpPr/>
            <p:nvPr/>
          </p:nvSpPr>
          <p:spPr>
            <a:xfrm>
              <a:off x="4264050" y="1433525"/>
              <a:ext cx="23500" cy="35450"/>
            </a:xfrm>
            <a:custGeom>
              <a:avLst/>
              <a:gdLst/>
              <a:ahLst/>
              <a:cxnLst/>
              <a:rect l="l" t="t" r="r" b="b"/>
              <a:pathLst>
                <a:path w="940" h="1418" extrusionOk="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0;p48">
              <a:extLst>
                <a:ext uri="{FF2B5EF4-FFF2-40B4-BE49-F238E27FC236}">
                  <a16:creationId xmlns:a16="http://schemas.microsoft.com/office/drawing/2014/main" id="{01F32399-242C-626B-CAD3-5E146191CCAD}"/>
                </a:ext>
              </a:extLst>
            </p:cNvPr>
            <p:cNvSpPr/>
            <p:nvPr/>
          </p:nvSpPr>
          <p:spPr>
            <a:xfrm>
              <a:off x="4393825" y="1433525"/>
              <a:ext cx="23925" cy="35450"/>
            </a:xfrm>
            <a:custGeom>
              <a:avLst/>
              <a:gdLst/>
              <a:ahLst/>
              <a:cxnLst/>
              <a:rect l="l" t="t" r="r" b="b"/>
              <a:pathLst>
                <a:path w="957" h="1418" extrusionOk="0">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1;p48">
              <a:extLst>
                <a:ext uri="{FF2B5EF4-FFF2-40B4-BE49-F238E27FC236}">
                  <a16:creationId xmlns:a16="http://schemas.microsoft.com/office/drawing/2014/main" id="{62464351-5189-F1B8-8B60-3E431B9B6DBD}"/>
                </a:ext>
              </a:extLst>
            </p:cNvPr>
            <p:cNvSpPr/>
            <p:nvPr/>
          </p:nvSpPr>
          <p:spPr>
            <a:xfrm>
              <a:off x="4423500" y="1433525"/>
              <a:ext cx="23500" cy="35450"/>
            </a:xfrm>
            <a:custGeom>
              <a:avLst/>
              <a:gdLst/>
              <a:ahLst/>
              <a:cxnLst/>
              <a:rect l="l" t="t" r="r" b="b"/>
              <a:pathLst>
                <a:path w="940" h="1418" extrusionOk="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2;p48">
              <a:extLst>
                <a:ext uri="{FF2B5EF4-FFF2-40B4-BE49-F238E27FC236}">
                  <a16:creationId xmlns:a16="http://schemas.microsoft.com/office/drawing/2014/main" id="{B47FA378-8D2B-CD99-EA62-6212D6F81474}"/>
                </a:ext>
              </a:extLst>
            </p:cNvPr>
            <p:cNvSpPr/>
            <p:nvPr/>
          </p:nvSpPr>
          <p:spPr>
            <a:xfrm>
              <a:off x="4534750" y="1433925"/>
              <a:ext cx="20200" cy="34225"/>
            </a:xfrm>
            <a:custGeom>
              <a:avLst/>
              <a:gdLst/>
              <a:ahLst/>
              <a:cxnLst/>
              <a:rect l="l" t="t" r="r" b="b"/>
              <a:pathLst>
                <a:path w="808" h="1369" extrusionOk="0">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3;p48">
              <a:extLst>
                <a:ext uri="{FF2B5EF4-FFF2-40B4-BE49-F238E27FC236}">
                  <a16:creationId xmlns:a16="http://schemas.microsoft.com/office/drawing/2014/main" id="{79390C96-479C-3059-ED86-FA1BDEF3764C}"/>
                </a:ext>
              </a:extLst>
            </p:cNvPr>
            <p:cNvSpPr/>
            <p:nvPr/>
          </p:nvSpPr>
          <p:spPr>
            <a:xfrm>
              <a:off x="4562350" y="1433525"/>
              <a:ext cx="23925" cy="35450"/>
            </a:xfrm>
            <a:custGeom>
              <a:avLst/>
              <a:gdLst/>
              <a:ahLst/>
              <a:cxnLst/>
              <a:rect l="l" t="t" r="r" b="b"/>
              <a:pathLst>
                <a:path w="957" h="1418" extrusionOk="0">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4;p48">
              <a:extLst>
                <a:ext uri="{FF2B5EF4-FFF2-40B4-BE49-F238E27FC236}">
                  <a16:creationId xmlns:a16="http://schemas.microsoft.com/office/drawing/2014/main" id="{BAF59D57-A45E-0445-A2F0-6DD1D5A623CC}"/>
                </a:ext>
              </a:extLst>
            </p:cNvPr>
            <p:cNvSpPr/>
            <p:nvPr/>
          </p:nvSpPr>
          <p:spPr>
            <a:xfrm>
              <a:off x="4689250" y="1433925"/>
              <a:ext cx="20625" cy="34225"/>
            </a:xfrm>
            <a:custGeom>
              <a:avLst/>
              <a:gdLst/>
              <a:ahLst/>
              <a:cxnLst/>
              <a:rect l="l" t="t" r="r" b="b"/>
              <a:pathLst>
                <a:path w="825" h="1369" extrusionOk="0">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5;p48">
              <a:extLst>
                <a:ext uri="{FF2B5EF4-FFF2-40B4-BE49-F238E27FC236}">
                  <a16:creationId xmlns:a16="http://schemas.microsoft.com/office/drawing/2014/main" id="{1EE13102-4117-2477-C273-DDA3F0378D3F}"/>
                </a:ext>
              </a:extLst>
            </p:cNvPr>
            <p:cNvSpPr/>
            <p:nvPr/>
          </p:nvSpPr>
          <p:spPr>
            <a:xfrm>
              <a:off x="4719325" y="1433925"/>
              <a:ext cx="20225" cy="34225"/>
            </a:xfrm>
            <a:custGeom>
              <a:avLst/>
              <a:gdLst/>
              <a:ahLst/>
              <a:cxnLst/>
              <a:rect l="l" t="t" r="r" b="b"/>
              <a:pathLst>
                <a:path w="809" h="1369" extrusionOk="0">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6;p48">
              <a:extLst>
                <a:ext uri="{FF2B5EF4-FFF2-40B4-BE49-F238E27FC236}">
                  <a16:creationId xmlns:a16="http://schemas.microsoft.com/office/drawing/2014/main" id="{E6E2D175-EB13-C5DA-4264-067147DCD186}"/>
                </a:ext>
              </a:extLst>
            </p:cNvPr>
            <p:cNvSpPr/>
            <p:nvPr/>
          </p:nvSpPr>
          <p:spPr>
            <a:xfrm>
              <a:off x="4854475" y="1433925"/>
              <a:ext cx="20225" cy="34225"/>
            </a:xfrm>
            <a:custGeom>
              <a:avLst/>
              <a:gdLst/>
              <a:ahLst/>
              <a:cxnLst/>
              <a:rect l="l" t="t" r="r" b="b"/>
              <a:pathLst>
                <a:path w="809" h="1369" extrusionOk="0">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7;p48">
              <a:extLst>
                <a:ext uri="{FF2B5EF4-FFF2-40B4-BE49-F238E27FC236}">
                  <a16:creationId xmlns:a16="http://schemas.microsoft.com/office/drawing/2014/main" id="{3069335B-E9E2-0E09-5207-4184085BDB62}"/>
                </a:ext>
              </a:extLst>
            </p:cNvPr>
            <p:cNvSpPr/>
            <p:nvPr/>
          </p:nvSpPr>
          <p:spPr>
            <a:xfrm>
              <a:off x="4882500" y="1433525"/>
              <a:ext cx="21850" cy="34625"/>
            </a:xfrm>
            <a:custGeom>
              <a:avLst/>
              <a:gdLst/>
              <a:ahLst/>
              <a:cxnLst/>
              <a:rect l="l" t="t" r="r" b="b"/>
              <a:pathLst>
                <a:path w="874" h="1385" extrusionOk="0">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8;p48">
              <a:extLst>
                <a:ext uri="{FF2B5EF4-FFF2-40B4-BE49-F238E27FC236}">
                  <a16:creationId xmlns:a16="http://schemas.microsoft.com/office/drawing/2014/main" id="{7EEFB72D-D364-CEFE-4863-4A8F06BB4EDB}"/>
                </a:ext>
              </a:extLst>
            </p:cNvPr>
            <p:cNvSpPr/>
            <p:nvPr/>
          </p:nvSpPr>
          <p:spPr>
            <a:xfrm>
              <a:off x="3423500" y="1176825"/>
              <a:ext cx="96450" cy="168125"/>
            </a:xfrm>
            <a:custGeom>
              <a:avLst/>
              <a:gdLst/>
              <a:ahLst/>
              <a:cxnLst/>
              <a:rect l="l" t="t" r="r" b="b"/>
              <a:pathLst>
                <a:path w="3858" h="6725" extrusionOk="0">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9;p48">
              <a:extLst>
                <a:ext uri="{FF2B5EF4-FFF2-40B4-BE49-F238E27FC236}">
                  <a16:creationId xmlns:a16="http://schemas.microsoft.com/office/drawing/2014/main" id="{CFB944C1-3566-84A3-57DB-1E93B14C4B1B}"/>
                </a:ext>
              </a:extLst>
            </p:cNvPr>
            <p:cNvSpPr/>
            <p:nvPr/>
          </p:nvSpPr>
          <p:spPr>
            <a:xfrm>
              <a:off x="3115300" y="1125750"/>
              <a:ext cx="96450" cy="219200"/>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0;p48">
              <a:extLst>
                <a:ext uri="{FF2B5EF4-FFF2-40B4-BE49-F238E27FC236}">
                  <a16:creationId xmlns:a16="http://schemas.microsoft.com/office/drawing/2014/main" id="{BA79B911-484D-477E-997A-BFEBF7E6E94F}"/>
                </a:ext>
              </a:extLst>
            </p:cNvPr>
            <p:cNvSpPr/>
            <p:nvPr/>
          </p:nvSpPr>
          <p:spPr>
            <a:xfrm>
              <a:off x="3732125" y="1060650"/>
              <a:ext cx="96025" cy="284300"/>
            </a:xfrm>
            <a:custGeom>
              <a:avLst/>
              <a:gdLst/>
              <a:ahLst/>
              <a:cxnLst/>
              <a:rect l="l" t="t" r="r" b="b"/>
              <a:pathLst>
                <a:path w="3841" h="11372" extrusionOk="0">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1;p48">
              <a:extLst>
                <a:ext uri="{FF2B5EF4-FFF2-40B4-BE49-F238E27FC236}">
                  <a16:creationId xmlns:a16="http://schemas.microsoft.com/office/drawing/2014/main" id="{9F066CC1-BC02-64BC-B209-A88D6367C114}"/>
                </a:ext>
              </a:extLst>
            </p:cNvPr>
            <p:cNvSpPr/>
            <p:nvPr/>
          </p:nvSpPr>
          <p:spPr>
            <a:xfrm>
              <a:off x="3882925" y="1279825"/>
              <a:ext cx="96425" cy="65125"/>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2;p48">
              <a:extLst>
                <a:ext uri="{FF2B5EF4-FFF2-40B4-BE49-F238E27FC236}">
                  <a16:creationId xmlns:a16="http://schemas.microsoft.com/office/drawing/2014/main" id="{79E4800E-CD97-EB25-274C-83836247A39B}"/>
                </a:ext>
              </a:extLst>
            </p:cNvPr>
            <p:cNvSpPr/>
            <p:nvPr/>
          </p:nvSpPr>
          <p:spPr>
            <a:xfrm>
              <a:off x="3272700" y="1009125"/>
              <a:ext cx="96450" cy="335825"/>
            </a:xfrm>
            <a:custGeom>
              <a:avLst/>
              <a:gdLst/>
              <a:ahLst/>
              <a:cxnLst/>
              <a:rect l="l" t="t" r="r" b="b"/>
              <a:pathLst>
                <a:path w="3858" h="13433" extrusionOk="0">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23;p48">
              <a:extLst>
                <a:ext uri="{FF2B5EF4-FFF2-40B4-BE49-F238E27FC236}">
                  <a16:creationId xmlns:a16="http://schemas.microsoft.com/office/drawing/2014/main" id="{070BD259-1FB4-DEDB-CF16-500EA53FB6D4}"/>
                </a:ext>
              </a:extLst>
            </p:cNvPr>
            <p:cNvSpPr/>
            <p:nvPr/>
          </p:nvSpPr>
          <p:spPr>
            <a:xfrm>
              <a:off x="3581300" y="906125"/>
              <a:ext cx="96050" cy="43882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4;p48">
              <a:extLst>
                <a:ext uri="{FF2B5EF4-FFF2-40B4-BE49-F238E27FC236}">
                  <a16:creationId xmlns:a16="http://schemas.microsoft.com/office/drawing/2014/main" id="{C026E039-E168-6C12-C25E-E3667CE2711E}"/>
                </a:ext>
              </a:extLst>
            </p:cNvPr>
            <p:cNvSpPr/>
            <p:nvPr/>
          </p:nvSpPr>
          <p:spPr>
            <a:xfrm>
              <a:off x="4362525" y="1176825"/>
              <a:ext cx="96025" cy="168125"/>
            </a:xfrm>
            <a:custGeom>
              <a:avLst/>
              <a:gdLst/>
              <a:ahLst/>
              <a:cxnLst/>
              <a:rect l="l" t="t" r="r" b="b"/>
              <a:pathLst>
                <a:path w="3841" h="6725" extrusionOk="0">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5;p48">
              <a:extLst>
                <a:ext uri="{FF2B5EF4-FFF2-40B4-BE49-F238E27FC236}">
                  <a16:creationId xmlns:a16="http://schemas.microsoft.com/office/drawing/2014/main" id="{FFE6B6FA-CDF3-751E-0DF1-E03005CB673C}"/>
                </a:ext>
              </a:extLst>
            </p:cNvPr>
            <p:cNvSpPr/>
            <p:nvPr/>
          </p:nvSpPr>
          <p:spPr>
            <a:xfrm>
              <a:off x="4054325" y="1125325"/>
              <a:ext cx="96025" cy="219625"/>
            </a:xfrm>
            <a:custGeom>
              <a:avLst/>
              <a:gdLst/>
              <a:ahLst/>
              <a:cxnLst/>
              <a:rect l="l" t="t" r="r" b="b"/>
              <a:pathLst>
                <a:path w="3841" h="8785" extrusionOk="0">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6;p48">
              <a:extLst>
                <a:ext uri="{FF2B5EF4-FFF2-40B4-BE49-F238E27FC236}">
                  <a16:creationId xmlns:a16="http://schemas.microsoft.com/office/drawing/2014/main" id="{603B00F7-0247-0785-37A3-E6E6995BC1E9}"/>
                </a:ext>
              </a:extLst>
            </p:cNvPr>
            <p:cNvSpPr/>
            <p:nvPr/>
          </p:nvSpPr>
          <p:spPr>
            <a:xfrm>
              <a:off x="4670725" y="1060650"/>
              <a:ext cx="96425" cy="284300"/>
            </a:xfrm>
            <a:custGeom>
              <a:avLst/>
              <a:gdLst/>
              <a:ahLst/>
              <a:cxnLst/>
              <a:rect l="l" t="t" r="r" b="b"/>
              <a:pathLst>
                <a:path w="3857" h="11372" extrusionOk="0">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7;p48">
              <a:extLst>
                <a:ext uri="{FF2B5EF4-FFF2-40B4-BE49-F238E27FC236}">
                  <a16:creationId xmlns:a16="http://schemas.microsoft.com/office/drawing/2014/main" id="{0511C199-E40C-5DB0-60B8-BF6D4848E1C3}"/>
                </a:ext>
              </a:extLst>
            </p:cNvPr>
            <p:cNvSpPr/>
            <p:nvPr/>
          </p:nvSpPr>
          <p:spPr>
            <a:xfrm>
              <a:off x="4821925" y="1279825"/>
              <a:ext cx="96025" cy="65125"/>
            </a:xfrm>
            <a:custGeom>
              <a:avLst/>
              <a:gdLst/>
              <a:ahLst/>
              <a:cxnLst/>
              <a:rect l="l" t="t" r="r" b="b"/>
              <a:pathLst>
                <a:path w="3841" h="2605" extrusionOk="0">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8;p48">
              <a:extLst>
                <a:ext uri="{FF2B5EF4-FFF2-40B4-BE49-F238E27FC236}">
                  <a16:creationId xmlns:a16="http://schemas.microsoft.com/office/drawing/2014/main" id="{BBF38B99-F06B-98CD-98C4-D286B1963BF6}"/>
                </a:ext>
              </a:extLst>
            </p:cNvPr>
            <p:cNvSpPr/>
            <p:nvPr/>
          </p:nvSpPr>
          <p:spPr>
            <a:xfrm>
              <a:off x="4211725" y="1009125"/>
              <a:ext cx="96425" cy="335825"/>
            </a:xfrm>
            <a:custGeom>
              <a:avLst/>
              <a:gdLst/>
              <a:ahLst/>
              <a:cxnLst/>
              <a:rect l="l" t="t" r="r" b="b"/>
              <a:pathLst>
                <a:path w="3857" h="13433" extrusionOk="0">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9;p48">
              <a:extLst>
                <a:ext uri="{FF2B5EF4-FFF2-40B4-BE49-F238E27FC236}">
                  <a16:creationId xmlns:a16="http://schemas.microsoft.com/office/drawing/2014/main" id="{0CBFD3A5-A2D0-26C0-572C-C4F54E24F2C9}"/>
                </a:ext>
              </a:extLst>
            </p:cNvPr>
            <p:cNvSpPr/>
            <p:nvPr/>
          </p:nvSpPr>
          <p:spPr>
            <a:xfrm>
              <a:off x="4520325" y="906125"/>
              <a:ext cx="96025" cy="438825"/>
            </a:xfrm>
            <a:custGeom>
              <a:avLst/>
              <a:gdLst/>
              <a:ahLst/>
              <a:cxnLst/>
              <a:rect l="l" t="t" r="r" b="b"/>
              <a:pathLst>
                <a:path w="3841" h="17553" extrusionOk="0">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530;p48">
            <a:extLst>
              <a:ext uri="{FF2B5EF4-FFF2-40B4-BE49-F238E27FC236}">
                <a16:creationId xmlns:a16="http://schemas.microsoft.com/office/drawing/2014/main" id="{D33F44D8-C596-A5E7-162C-0B2DA30A9660}"/>
              </a:ext>
            </a:extLst>
          </p:cNvPr>
          <p:cNvGrpSpPr/>
          <p:nvPr/>
        </p:nvGrpSpPr>
        <p:grpSpPr>
          <a:xfrm>
            <a:off x="6753005" y="3248039"/>
            <a:ext cx="1485357" cy="1211023"/>
            <a:chOff x="5496475" y="713700"/>
            <a:chExt cx="1382325" cy="1191775"/>
          </a:xfrm>
        </p:grpSpPr>
        <p:sp>
          <p:nvSpPr>
            <p:cNvPr id="44" name="Google Shape;1531;p48">
              <a:extLst>
                <a:ext uri="{FF2B5EF4-FFF2-40B4-BE49-F238E27FC236}">
                  <a16:creationId xmlns:a16="http://schemas.microsoft.com/office/drawing/2014/main" id="{8F398212-D54B-259C-EAF6-82ABFA452279}"/>
                </a:ext>
              </a:extLst>
            </p:cNvPr>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2;p48">
              <a:extLst>
                <a:ext uri="{FF2B5EF4-FFF2-40B4-BE49-F238E27FC236}">
                  <a16:creationId xmlns:a16="http://schemas.microsoft.com/office/drawing/2014/main" id="{4FB1B591-2CE5-5D50-AB06-EB20B32F3184}"/>
                </a:ext>
              </a:extLst>
            </p:cNvPr>
            <p:cNvSpPr/>
            <p:nvPr/>
          </p:nvSpPr>
          <p:spPr>
            <a:xfrm rot="1576680">
              <a:off x="6293477" y="878587"/>
              <a:ext cx="454816"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33;p48">
              <a:extLst>
                <a:ext uri="{FF2B5EF4-FFF2-40B4-BE49-F238E27FC236}">
                  <a16:creationId xmlns:a16="http://schemas.microsoft.com/office/drawing/2014/main" id="{15B802CF-22E7-A53A-A3C2-69C68BF3E247}"/>
                </a:ext>
              </a:extLst>
            </p:cNvPr>
            <p:cNvSpPr/>
            <p:nvPr/>
          </p:nvSpPr>
          <p:spPr>
            <a:xfrm>
              <a:off x="5732541" y="713702"/>
              <a:ext cx="656800" cy="554100"/>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4;p48">
              <a:extLst>
                <a:ext uri="{FF2B5EF4-FFF2-40B4-BE49-F238E27FC236}">
                  <a16:creationId xmlns:a16="http://schemas.microsoft.com/office/drawing/2014/main" id="{AD9D1F69-5AF9-BB4D-261F-99AC19C86F0C}"/>
                </a:ext>
              </a:extLst>
            </p:cNvPr>
            <p:cNvSpPr/>
            <p:nvPr/>
          </p:nvSpPr>
          <p:spPr>
            <a:xfrm>
              <a:off x="5765332" y="1173513"/>
              <a:ext cx="829529" cy="484097"/>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5;p48">
              <a:extLst>
                <a:ext uri="{FF2B5EF4-FFF2-40B4-BE49-F238E27FC236}">
                  <a16:creationId xmlns:a16="http://schemas.microsoft.com/office/drawing/2014/main" id="{E6F033E3-DF1B-5634-FF4E-FF50DEACCF25}"/>
                </a:ext>
              </a:extLst>
            </p:cNvPr>
            <p:cNvSpPr/>
            <p:nvPr/>
          </p:nvSpPr>
          <p:spPr>
            <a:xfrm>
              <a:off x="6772875" y="1814650"/>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36;p48">
              <a:extLst>
                <a:ext uri="{FF2B5EF4-FFF2-40B4-BE49-F238E27FC236}">
                  <a16:creationId xmlns:a16="http://schemas.microsoft.com/office/drawing/2014/main" id="{84D92F8A-2C3F-5552-2DC9-C7D9F56D3E4A}"/>
                </a:ext>
              </a:extLst>
            </p:cNvPr>
            <p:cNvSpPr/>
            <p:nvPr/>
          </p:nvSpPr>
          <p:spPr>
            <a:xfrm>
              <a:off x="5921625" y="1814650"/>
              <a:ext cx="105925" cy="90775"/>
            </a:xfrm>
            <a:custGeom>
              <a:avLst/>
              <a:gdLst/>
              <a:ahLst/>
              <a:cxnLst/>
              <a:rect l="l" t="t" r="r" b="b"/>
              <a:pathLst>
                <a:path w="4237" h="3631" extrusionOk="0">
                  <a:moveTo>
                    <a:pt x="2424" y="0"/>
                  </a:moveTo>
                  <a:cubicBezTo>
                    <a:pt x="808" y="0"/>
                    <a:pt x="1" y="1962"/>
                    <a:pt x="1138" y="3099"/>
                  </a:cubicBezTo>
                  <a:cubicBezTo>
                    <a:pt x="1511" y="3466"/>
                    <a:pt x="1965" y="3630"/>
                    <a:pt x="2411" y="3630"/>
                  </a:cubicBezTo>
                  <a:cubicBezTo>
                    <a:pt x="3345" y="3630"/>
                    <a:pt x="4237" y="2907"/>
                    <a:pt x="4237" y="1813"/>
                  </a:cubicBezTo>
                  <a:cubicBezTo>
                    <a:pt x="4237" y="808"/>
                    <a:pt x="3429" y="0"/>
                    <a:pt x="242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7;p48">
              <a:extLst>
                <a:ext uri="{FF2B5EF4-FFF2-40B4-BE49-F238E27FC236}">
                  <a16:creationId xmlns:a16="http://schemas.microsoft.com/office/drawing/2014/main" id="{75072AA6-93D9-7BC1-DFCA-3E3319FE7419}"/>
                </a:ext>
              </a:extLst>
            </p:cNvPr>
            <p:cNvSpPr/>
            <p:nvPr/>
          </p:nvSpPr>
          <p:spPr>
            <a:xfrm>
              <a:off x="6362500" y="1814650"/>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8;p48">
              <a:extLst>
                <a:ext uri="{FF2B5EF4-FFF2-40B4-BE49-F238E27FC236}">
                  <a16:creationId xmlns:a16="http://schemas.microsoft.com/office/drawing/2014/main" id="{D374ACA2-E603-94F7-1940-89F066174035}"/>
                </a:ext>
              </a:extLst>
            </p:cNvPr>
            <p:cNvSpPr/>
            <p:nvPr/>
          </p:nvSpPr>
          <p:spPr>
            <a:xfrm>
              <a:off x="5496475" y="1814600"/>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0783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07619FBE-C86D-9999-14E1-775B52482190}"/>
              </a:ext>
            </a:extLst>
          </p:cNvPr>
          <p:cNvSpPr>
            <a:spLocks noGrp="1"/>
          </p:cNvSpPr>
          <p:nvPr>
            <p:ph type="ctrTitle"/>
          </p:nvPr>
        </p:nvSpPr>
        <p:spPr>
          <a:xfrm>
            <a:off x="554510" y="737740"/>
            <a:ext cx="4727700" cy="577800"/>
          </a:xfrm>
        </p:spPr>
        <p:txBody>
          <a:bodyPr/>
          <a:lstStyle/>
          <a:p>
            <a:r>
              <a:rPr lang="fr-FR" i="0" u="none" strike="noStrike" dirty="0">
                <a:solidFill>
                  <a:schemeClr val="bg1"/>
                </a:solidFill>
                <a:effectLst/>
                <a:latin typeface="Poppins" pitchFamily="2" charset="77"/>
                <a:cs typeface="Poppins" pitchFamily="2" charset="77"/>
              </a:rPr>
              <a:t>Risk </a:t>
            </a:r>
            <a:r>
              <a:rPr lang="fr-FR" i="0" u="none" strike="noStrike" dirty="0" err="1">
                <a:solidFill>
                  <a:schemeClr val="bg1"/>
                </a:solidFill>
                <a:effectLst/>
                <a:latin typeface="Poppins" pitchFamily="2" charset="77"/>
                <a:cs typeface="Poppins" pitchFamily="2" charset="77"/>
              </a:rPr>
              <a:t>assessment</a:t>
            </a:r>
            <a:br>
              <a:rPr lang="fr-FR" b="1" i="0" u="none" strike="noStrike" dirty="0">
                <a:solidFill>
                  <a:schemeClr val="bg1"/>
                </a:solidFill>
                <a:effectLst/>
                <a:latin typeface="Poppins" pitchFamily="2" charset="77"/>
                <a:cs typeface="Poppins" pitchFamily="2" charset="77"/>
              </a:rPr>
            </a:br>
            <a:endParaRPr lang="fr-FR" dirty="0">
              <a:solidFill>
                <a:schemeClr val="bg1"/>
              </a:solidFill>
              <a:latin typeface="Poppins" pitchFamily="2" charset="77"/>
              <a:cs typeface="Poppins" pitchFamily="2" charset="77"/>
            </a:endParaRPr>
          </a:p>
        </p:txBody>
      </p:sp>
      <p:pic>
        <p:nvPicPr>
          <p:cNvPr id="18434" name="Picture 2" descr="Loan agreement with annotated entities">
            <a:extLst>
              <a:ext uri="{FF2B5EF4-FFF2-40B4-BE49-F238E27FC236}">
                <a16:creationId xmlns:a16="http://schemas.microsoft.com/office/drawing/2014/main" id="{4D45F409-C3B7-8BCA-2A6D-8C2CD0DFA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10" y="873557"/>
            <a:ext cx="4144887" cy="353220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3A41788-D545-5F76-1E11-8ED2930D5FFF}"/>
              </a:ext>
            </a:extLst>
          </p:cNvPr>
          <p:cNvSpPr txBox="1"/>
          <p:nvPr/>
        </p:nvSpPr>
        <p:spPr>
          <a:xfrm>
            <a:off x="5681331" y="1070857"/>
            <a:ext cx="2612065" cy="3323987"/>
          </a:xfrm>
          <a:prstGeom prst="rect">
            <a:avLst/>
          </a:prstGeom>
          <a:noFill/>
        </p:spPr>
        <p:txBody>
          <a:bodyPr wrap="square">
            <a:spAutoFit/>
          </a:bodyPr>
          <a:lstStyle/>
          <a:p>
            <a:r>
              <a:rPr lang="fr-FR" dirty="0">
                <a:solidFill>
                  <a:schemeClr val="bg1"/>
                </a:solidFill>
                <a:latin typeface="Poppins" pitchFamily="2" charset="77"/>
                <a:cs typeface="Poppins" pitchFamily="2" charset="77"/>
              </a:rPr>
              <a:t>Souvent, dans les contrats de prêt personnel, diverses informations doivent être saisies à partir des documents de prêt, qui sont ensuite introduites dans les modèles de risque de crédit. Les informations capturées aident à identifier le risque de crédit, et une extraction erronée des données de ces documents peut conduire à des évaluations erronées.</a:t>
            </a:r>
          </a:p>
        </p:txBody>
      </p:sp>
    </p:spTree>
    <p:extLst>
      <p:ext uri="{BB962C8B-B14F-4D97-AF65-F5344CB8AC3E}">
        <p14:creationId xmlns:p14="http://schemas.microsoft.com/office/powerpoint/2010/main" val="165368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FD79492-4C9D-4335-B094-D9E516C4BDBF}"/>
              </a:ext>
            </a:extLst>
          </p:cNvPr>
          <p:cNvSpPr>
            <a:spLocks noGrp="1"/>
          </p:cNvSpPr>
          <p:nvPr>
            <p:ph type="body" idx="1"/>
          </p:nvPr>
        </p:nvSpPr>
        <p:spPr>
          <a:xfrm>
            <a:off x="618825" y="3408575"/>
            <a:ext cx="2379556" cy="1296300"/>
          </a:xfrm>
        </p:spPr>
        <p:txBody>
          <a:bodyPr/>
          <a:lstStyle/>
          <a:p>
            <a:r>
              <a:rPr lang="fr-FR" dirty="0">
                <a:solidFill>
                  <a:srgbClr val="FF9972"/>
                </a:solidFill>
              </a:rPr>
              <a:t>Recherche intelligente</a:t>
            </a:r>
          </a:p>
        </p:txBody>
      </p:sp>
      <p:sp>
        <p:nvSpPr>
          <p:cNvPr id="3" name="Titre 2">
            <a:extLst>
              <a:ext uri="{FF2B5EF4-FFF2-40B4-BE49-F238E27FC236}">
                <a16:creationId xmlns:a16="http://schemas.microsoft.com/office/drawing/2014/main" id="{0440547A-D20B-900A-C32C-48081AB7BE8A}"/>
              </a:ext>
            </a:extLst>
          </p:cNvPr>
          <p:cNvSpPr>
            <a:spLocks noGrp="1"/>
          </p:cNvSpPr>
          <p:nvPr>
            <p:ph type="ctrTitle"/>
          </p:nvPr>
        </p:nvSpPr>
        <p:spPr/>
        <p:txBody>
          <a:bodyPr/>
          <a:lstStyle/>
          <a:p>
            <a:r>
              <a:rPr lang="fr-FR" dirty="0">
                <a:latin typeface="Poppins" pitchFamily="2" charset="77"/>
                <a:cs typeface="Poppins" pitchFamily="2" charset="77"/>
              </a:rPr>
              <a:t>Legal </a:t>
            </a:r>
            <a:r>
              <a:rPr lang="fr-FR" dirty="0" err="1">
                <a:latin typeface="Poppins" pitchFamily="2" charset="77"/>
                <a:cs typeface="Poppins" pitchFamily="2" charset="77"/>
              </a:rPr>
              <a:t>Search</a:t>
            </a:r>
            <a:endParaRPr lang="fr-FR" dirty="0">
              <a:latin typeface="Poppins" pitchFamily="2" charset="77"/>
              <a:cs typeface="Poppins" pitchFamily="2" charset="77"/>
            </a:endParaRPr>
          </a:p>
        </p:txBody>
      </p:sp>
      <p:pic>
        <p:nvPicPr>
          <p:cNvPr id="19458" name="Picture 2" descr="ROSS match for relevant passages">
            <a:extLst>
              <a:ext uri="{FF2B5EF4-FFF2-40B4-BE49-F238E27FC236}">
                <a16:creationId xmlns:a16="http://schemas.microsoft.com/office/drawing/2014/main" id="{5B37A2A6-D580-DDB6-4C9D-A6B6B962B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18" y="1109505"/>
            <a:ext cx="8290764" cy="232602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1">
            <a:extLst>
              <a:ext uri="{FF2B5EF4-FFF2-40B4-BE49-F238E27FC236}">
                <a16:creationId xmlns:a16="http://schemas.microsoft.com/office/drawing/2014/main" id="{DC2BCD9B-B0F5-4B46-25BE-4EFA09FA9BF7}"/>
              </a:ext>
            </a:extLst>
          </p:cNvPr>
          <p:cNvSpPr txBox="1">
            <a:spLocks/>
          </p:cNvSpPr>
          <p:nvPr/>
        </p:nvSpPr>
        <p:spPr>
          <a:xfrm>
            <a:off x="3096211" y="3435525"/>
            <a:ext cx="2379556" cy="12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Maven Pro"/>
              <a:buChar char="●"/>
              <a:defRPr sz="1600" b="0" i="0" u="none" strike="noStrike" cap="none">
                <a:solidFill>
                  <a:schemeClr val="lt1"/>
                </a:solidFill>
                <a:latin typeface="Maven Pro"/>
                <a:ea typeface="Maven Pro"/>
                <a:cs typeface="Maven Pro"/>
                <a:sym typeface="Maven Pro"/>
              </a:defRPr>
            </a:lvl1pPr>
            <a:lvl2pPr marL="914400" marR="0" lvl="1"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2pPr>
            <a:lvl3pPr marL="1371600" marR="0" lvl="2"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3pPr>
            <a:lvl4pPr marL="1828800" marR="0" lvl="3"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4pPr>
            <a:lvl5pPr marL="2286000" marR="0" lvl="4"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5pPr>
            <a:lvl6pPr marL="2743200" marR="0" lvl="5"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6pPr>
            <a:lvl7pPr marL="3200400" marR="0" lvl="6"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7pPr>
            <a:lvl8pPr marL="3657600" marR="0" lvl="7"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8pPr>
            <a:lvl9pPr marL="4114800" marR="0" lvl="8" indent="-304800" algn="l" rtl="0">
              <a:lnSpc>
                <a:spcPct val="115000"/>
              </a:lnSpc>
              <a:spcBef>
                <a:spcPts val="1600"/>
              </a:spcBef>
              <a:spcAft>
                <a:spcPts val="160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9pPr>
          </a:lstStyle>
          <a:p>
            <a:r>
              <a:rPr lang="fr-FR" dirty="0">
                <a:solidFill>
                  <a:srgbClr val="00CFCD"/>
                </a:solidFill>
              </a:rPr>
              <a:t>Génération de contrat</a:t>
            </a:r>
          </a:p>
        </p:txBody>
      </p:sp>
      <p:sp>
        <p:nvSpPr>
          <p:cNvPr id="5" name="Espace réservé du texte 1">
            <a:extLst>
              <a:ext uri="{FF2B5EF4-FFF2-40B4-BE49-F238E27FC236}">
                <a16:creationId xmlns:a16="http://schemas.microsoft.com/office/drawing/2014/main" id="{8EBA920E-8432-2AC2-00BB-89C5CD5A8EF9}"/>
              </a:ext>
            </a:extLst>
          </p:cNvPr>
          <p:cNvSpPr txBox="1">
            <a:spLocks/>
          </p:cNvSpPr>
          <p:nvPr/>
        </p:nvSpPr>
        <p:spPr>
          <a:xfrm>
            <a:off x="6204462" y="3435525"/>
            <a:ext cx="2379556" cy="12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Maven Pro"/>
              <a:buChar char="●"/>
              <a:defRPr sz="1600" b="0" i="0" u="none" strike="noStrike" cap="none">
                <a:solidFill>
                  <a:schemeClr val="lt1"/>
                </a:solidFill>
                <a:latin typeface="Maven Pro"/>
                <a:ea typeface="Maven Pro"/>
                <a:cs typeface="Maven Pro"/>
                <a:sym typeface="Maven Pro"/>
              </a:defRPr>
            </a:lvl1pPr>
            <a:lvl2pPr marL="914400" marR="0" lvl="1"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2pPr>
            <a:lvl3pPr marL="1371600" marR="0" lvl="2"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3pPr>
            <a:lvl4pPr marL="1828800" marR="0" lvl="3"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4pPr>
            <a:lvl5pPr marL="2286000" marR="0" lvl="4"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5pPr>
            <a:lvl6pPr marL="2743200" marR="0" lvl="5"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6pPr>
            <a:lvl7pPr marL="3200400" marR="0" lvl="6"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7pPr>
            <a:lvl8pPr marL="3657600" marR="0" lvl="7" indent="-304800" algn="l" rtl="0">
              <a:lnSpc>
                <a:spcPct val="115000"/>
              </a:lnSpc>
              <a:spcBef>
                <a:spcPts val="1600"/>
              </a:spcBef>
              <a:spcAft>
                <a:spcPts val="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8pPr>
            <a:lvl9pPr marL="4114800" marR="0" lvl="8" indent="-304800" algn="l" rtl="0">
              <a:lnSpc>
                <a:spcPct val="115000"/>
              </a:lnSpc>
              <a:spcBef>
                <a:spcPts val="1600"/>
              </a:spcBef>
              <a:spcAft>
                <a:spcPts val="1600"/>
              </a:spcAft>
              <a:buClr>
                <a:schemeClr val="lt1"/>
              </a:buClr>
              <a:buSzPts val="1200"/>
              <a:buFont typeface="Maven Pro"/>
              <a:buChar char="■"/>
              <a:defRPr sz="1200" b="0" i="0" u="none" strike="noStrike" cap="none">
                <a:solidFill>
                  <a:schemeClr val="lt1"/>
                </a:solidFill>
                <a:latin typeface="Maven Pro"/>
                <a:ea typeface="Maven Pro"/>
                <a:cs typeface="Maven Pro"/>
                <a:sym typeface="Maven Pro"/>
              </a:defRPr>
            </a:lvl9pPr>
          </a:lstStyle>
          <a:p>
            <a:r>
              <a:rPr lang="fr-FR" dirty="0">
                <a:solidFill>
                  <a:srgbClr val="E998AC"/>
                </a:solidFill>
              </a:rPr>
              <a:t>Détection d’anomalies</a:t>
            </a:r>
          </a:p>
        </p:txBody>
      </p:sp>
    </p:spTree>
    <p:extLst>
      <p:ext uri="{BB962C8B-B14F-4D97-AF65-F5344CB8AC3E}">
        <p14:creationId xmlns:p14="http://schemas.microsoft.com/office/powerpoint/2010/main" val="1491233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lustering of legal entities from a set of documents">
            <a:extLst>
              <a:ext uri="{FF2B5EF4-FFF2-40B4-BE49-F238E27FC236}">
                <a16:creationId xmlns:a16="http://schemas.microsoft.com/office/drawing/2014/main" id="{66DAF5D3-DA85-1734-5760-9F738ECA3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92" y="92148"/>
            <a:ext cx="8862216" cy="460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85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363" name="Google Shape;1363;p47"/>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EDB6C01-5C33-7591-A796-D166AB7E8E8B}"/>
              </a:ext>
            </a:extLst>
          </p:cNvPr>
          <p:cNvSpPr>
            <a:spLocks noGrp="1"/>
          </p:cNvSpPr>
          <p:nvPr>
            <p:ph type="ctrTitle"/>
          </p:nvPr>
        </p:nvSpPr>
        <p:spPr>
          <a:xfrm>
            <a:off x="315377" y="165659"/>
            <a:ext cx="2686500" cy="577800"/>
          </a:xfrm>
        </p:spPr>
        <p:txBody>
          <a:bodyPr/>
          <a:lstStyle/>
          <a:p>
            <a:r>
              <a:rPr lang="fr-FR" dirty="0">
                <a:latin typeface="Poppins" pitchFamily="2" charset="77"/>
                <a:cs typeface="Poppins" pitchFamily="2" charset="77"/>
              </a:rPr>
              <a:t>Data </a:t>
            </a:r>
            <a:r>
              <a:rPr lang="fr-FR" dirty="0" err="1">
                <a:latin typeface="Poppins" pitchFamily="2" charset="77"/>
                <a:cs typeface="Poppins" pitchFamily="2" charset="77"/>
              </a:rPr>
              <a:t>quality</a:t>
            </a:r>
            <a:endParaRPr lang="fr-FR" dirty="0">
              <a:latin typeface="Poppins" pitchFamily="2" charset="77"/>
              <a:cs typeface="Poppins" pitchFamily="2" charset="77"/>
            </a:endParaRPr>
          </a:p>
        </p:txBody>
      </p:sp>
      <p:sp>
        <p:nvSpPr>
          <p:cNvPr id="4" name="Google Shape;767;p31">
            <a:extLst>
              <a:ext uri="{FF2B5EF4-FFF2-40B4-BE49-F238E27FC236}">
                <a16:creationId xmlns:a16="http://schemas.microsoft.com/office/drawing/2014/main" id="{088EBBE3-E008-E870-0E78-BF75E4191141}"/>
              </a:ext>
            </a:extLst>
          </p:cNvPr>
          <p:cNvSpPr txBox="1">
            <a:spLocks/>
          </p:cNvSpPr>
          <p:nvPr/>
        </p:nvSpPr>
        <p:spPr>
          <a:xfrm>
            <a:off x="2659181" y="596965"/>
            <a:ext cx="3179495" cy="44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dirty="0">
                <a:solidFill>
                  <a:srgbClr val="E998AC"/>
                </a:solidFill>
                <a:latin typeface="Poppins" pitchFamily="2" charset="77"/>
                <a:cs typeface="Poppins" pitchFamily="2" charset="77"/>
              </a:rPr>
              <a:t>Cloud</a:t>
            </a:r>
          </a:p>
        </p:txBody>
      </p:sp>
      <p:sp>
        <p:nvSpPr>
          <p:cNvPr id="5" name="Google Shape;768;p31">
            <a:extLst>
              <a:ext uri="{FF2B5EF4-FFF2-40B4-BE49-F238E27FC236}">
                <a16:creationId xmlns:a16="http://schemas.microsoft.com/office/drawing/2014/main" id="{E79CC341-1FB4-5A35-9277-A004E179A15D}"/>
              </a:ext>
            </a:extLst>
          </p:cNvPr>
          <p:cNvSpPr txBox="1">
            <a:spLocks/>
          </p:cNvSpPr>
          <p:nvPr/>
        </p:nvSpPr>
        <p:spPr>
          <a:xfrm>
            <a:off x="1227270" y="922176"/>
            <a:ext cx="69909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just">
              <a:buNone/>
            </a:pPr>
            <a:r>
              <a:rPr lang="fr-FR" sz="1400" dirty="0">
                <a:solidFill>
                  <a:schemeClr val="bg1"/>
                </a:solidFill>
                <a:latin typeface="Poppins" pitchFamily="2" charset="77"/>
                <a:cs typeface="Poppins" pitchFamily="2" charset="77"/>
              </a:rPr>
              <a:t>Donnant aux équipes chargées des données une plus grande souplesse dans la gestion de leurs ressources.</a:t>
            </a:r>
          </a:p>
        </p:txBody>
      </p:sp>
      <p:sp>
        <p:nvSpPr>
          <p:cNvPr id="6" name="Google Shape;769;p31">
            <a:extLst>
              <a:ext uri="{FF2B5EF4-FFF2-40B4-BE49-F238E27FC236}">
                <a16:creationId xmlns:a16="http://schemas.microsoft.com/office/drawing/2014/main" id="{F2E656C3-F216-8EA1-00D8-B2D5686E2448}"/>
              </a:ext>
            </a:extLst>
          </p:cNvPr>
          <p:cNvSpPr txBox="1">
            <a:spLocks/>
          </p:cNvSpPr>
          <p:nvPr/>
        </p:nvSpPr>
        <p:spPr>
          <a:xfrm>
            <a:off x="1263031" y="3617389"/>
            <a:ext cx="691945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dirty="0">
                <a:solidFill>
                  <a:schemeClr val="bg1"/>
                </a:solidFill>
                <a:latin typeface="Poppins" pitchFamily="2" charset="77"/>
                <a:cs typeface="Poppins" pitchFamily="2" charset="77"/>
              </a:rPr>
              <a:t>Les pipelines de données sont devenus de plus en plus complexes, avec de multiples étapes de traitement et des dépendances non triviales entre les différentes ressources de données, en raison d'outils plus avancés</a:t>
            </a:r>
          </a:p>
        </p:txBody>
      </p:sp>
      <p:sp>
        <p:nvSpPr>
          <p:cNvPr id="7" name="Google Shape;770;p31">
            <a:extLst>
              <a:ext uri="{FF2B5EF4-FFF2-40B4-BE49-F238E27FC236}">
                <a16:creationId xmlns:a16="http://schemas.microsoft.com/office/drawing/2014/main" id="{C2E9C705-8D46-484C-E514-228160DC4AA1}"/>
              </a:ext>
            </a:extLst>
          </p:cNvPr>
          <p:cNvSpPr txBox="1">
            <a:spLocks/>
          </p:cNvSpPr>
          <p:nvPr/>
        </p:nvSpPr>
        <p:spPr>
          <a:xfrm>
            <a:off x="3222770" y="3321838"/>
            <a:ext cx="2220600" cy="44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dirty="0">
                <a:solidFill>
                  <a:schemeClr val="accent6">
                    <a:lumMod val="40000"/>
                    <a:lumOff val="60000"/>
                  </a:schemeClr>
                </a:solidFill>
                <a:latin typeface="Poppins" pitchFamily="2" charset="77"/>
                <a:cs typeface="Poppins" pitchFamily="2" charset="77"/>
              </a:rPr>
              <a:t>Pipelines</a:t>
            </a:r>
          </a:p>
        </p:txBody>
      </p:sp>
      <p:sp>
        <p:nvSpPr>
          <p:cNvPr id="8" name="Google Shape;771;p31">
            <a:extLst>
              <a:ext uri="{FF2B5EF4-FFF2-40B4-BE49-F238E27FC236}">
                <a16:creationId xmlns:a16="http://schemas.microsoft.com/office/drawing/2014/main" id="{5C9FF99D-7BE3-3DD0-4509-DC26E9354738}"/>
              </a:ext>
            </a:extLst>
          </p:cNvPr>
          <p:cNvSpPr txBox="1">
            <a:spLocks/>
          </p:cNvSpPr>
          <p:nvPr/>
        </p:nvSpPr>
        <p:spPr>
          <a:xfrm>
            <a:off x="1245149" y="1999050"/>
            <a:ext cx="695521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dirty="0">
                <a:solidFill>
                  <a:schemeClr val="bg1"/>
                </a:solidFill>
                <a:latin typeface="Poppins" pitchFamily="2" charset="77"/>
                <a:cs typeface="Poppins" pitchFamily="2" charset="77"/>
              </a:rPr>
              <a:t>De nos jours, les entreprises utilisent entre des dizaines et des centaines de sources de données internes et externes pour produire des modèles analytiques et ML. Chacune de ces sources peut changer de manière inattendue et sans préavis, compromettant les données que l'entreprise utilise pour prendre des décisions.</a:t>
            </a:r>
          </a:p>
        </p:txBody>
      </p:sp>
      <p:sp>
        <p:nvSpPr>
          <p:cNvPr id="9" name="Google Shape;772;p31">
            <a:extLst>
              <a:ext uri="{FF2B5EF4-FFF2-40B4-BE49-F238E27FC236}">
                <a16:creationId xmlns:a16="http://schemas.microsoft.com/office/drawing/2014/main" id="{4342B22C-9A94-80F8-82A7-67569793EAFD}"/>
              </a:ext>
            </a:extLst>
          </p:cNvPr>
          <p:cNvSpPr txBox="1">
            <a:spLocks/>
          </p:cNvSpPr>
          <p:nvPr/>
        </p:nvSpPr>
        <p:spPr>
          <a:xfrm>
            <a:off x="2420850" y="1655622"/>
            <a:ext cx="3824440" cy="44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dirty="0">
                <a:solidFill>
                  <a:schemeClr val="accent2">
                    <a:lumMod val="40000"/>
                    <a:lumOff val="60000"/>
                  </a:schemeClr>
                </a:solidFill>
                <a:latin typeface="Poppins" pitchFamily="2" charset="77"/>
                <a:cs typeface="Poppins" pitchFamily="2" charset="77"/>
              </a:rPr>
              <a:t>Sources</a:t>
            </a:r>
          </a:p>
        </p:txBody>
      </p:sp>
    </p:spTree>
    <p:extLst>
      <p:ext uri="{BB962C8B-B14F-4D97-AF65-F5344CB8AC3E}">
        <p14:creationId xmlns:p14="http://schemas.microsoft.com/office/powerpoint/2010/main" val="271895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08BB6C0-E3E9-5E33-4D7B-9AA16D2AA2DA}"/>
              </a:ext>
            </a:extLst>
          </p:cNvPr>
          <p:cNvSpPr>
            <a:spLocks noGrp="1"/>
          </p:cNvSpPr>
          <p:nvPr>
            <p:ph type="body" idx="1"/>
          </p:nvPr>
        </p:nvSpPr>
        <p:spPr>
          <a:xfrm>
            <a:off x="1338615" y="552534"/>
            <a:ext cx="6466769" cy="2090100"/>
          </a:xfrm>
        </p:spPr>
        <p:txBody>
          <a:bodyPr/>
          <a:lstStyle/>
          <a:p>
            <a:pPr marL="114300" indent="0" algn="ctr">
              <a:buNone/>
            </a:pPr>
            <a:r>
              <a:rPr lang="fr-FR" sz="3200" b="1" dirty="0">
                <a:latin typeface="Poppins" pitchFamily="2" charset="77"/>
                <a:cs typeface="Poppins" pitchFamily="2" charset="77"/>
              </a:rPr>
              <a:t>La confiance s'instaure lorsque les gens comprennent </a:t>
            </a:r>
            <a:r>
              <a:rPr lang="fr-FR" sz="3200" b="1" u="sng" dirty="0">
                <a:latin typeface="Poppins" pitchFamily="2" charset="77"/>
                <a:cs typeface="Poppins" pitchFamily="2" charset="77"/>
              </a:rPr>
              <a:t>d'où viennent les données</a:t>
            </a:r>
            <a:r>
              <a:rPr lang="fr-FR" sz="3200" b="1" dirty="0">
                <a:latin typeface="Poppins" pitchFamily="2" charset="77"/>
                <a:cs typeface="Poppins" pitchFamily="2" charset="77"/>
              </a:rPr>
              <a:t> et  que même les données de </a:t>
            </a:r>
            <a:r>
              <a:rPr lang="fr-FR" sz="3200" b="1" u="sng" dirty="0">
                <a:latin typeface="Poppins" pitchFamily="2" charset="77"/>
                <a:cs typeface="Poppins" pitchFamily="2" charset="77"/>
              </a:rPr>
              <a:t>haute qualité </a:t>
            </a:r>
            <a:r>
              <a:rPr lang="fr-FR" sz="3200" b="1" dirty="0">
                <a:latin typeface="Poppins" pitchFamily="2" charset="77"/>
                <a:cs typeface="Poppins" pitchFamily="2" charset="77"/>
              </a:rPr>
              <a:t>ne seront jamais parfaitement propres.</a:t>
            </a:r>
          </a:p>
          <a:p>
            <a:pPr algn="ctr"/>
            <a:endParaRPr lang="fr-FR" b="1" dirty="0">
              <a:latin typeface="+mn-lt"/>
            </a:endParaRPr>
          </a:p>
        </p:txBody>
      </p:sp>
    </p:spTree>
    <p:extLst>
      <p:ext uri="{BB962C8B-B14F-4D97-AF65-F5344CB8AC3E}">
        <p14:creationId xmlns:p14="http://schemas.microsoft.com/office/powerpoint/2010/main" val="313044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BE3E83C-7ABA-7C34-E8F5-D1A99BA0180C}"/>
              </a:ext>
            </a:extLst>
          </p:cNvPr>
          <p:cNvSpPr>
            <a:spLocks noGrp="1"/>
          </p:cNvSpPr>
          <p:nvPr>
            <p:ph type="body" idx="1"/>
          </p:nvPr>
        </p:nvSpPr>
        <p:spPr>
          <a:xfrm>
            <a:off x="618824" y="1135836"/>
            <a:ext cx="7498132" cy="3436165"/>
          </a:xfrm>
        </p:spPr>
        <p:txBody>
          <a:bodyPr/>
          <a:lstStyle/>
          <a:p>
            <a:pPr>
              <a:buFont typeface="Wingdings" pitchFamily="2" charset="2"/>
              <a:buChar char="Ø"/>
            </a:pPr>
            <a:r>
              <a:rPr lang="fr-FR" sz="1600" b="0" i="0" u="none" strike="noStrike" dirty="0">
                <a:solidFill>
                  <a:schemeClr val="bg1"/>
                </a:solidFill>
                <a:effectLst/>
                <a:latin typeface="Poppins" pitchFamily="2" charset="77"/>
                <a:cs typeface="Poppins" pitchFamily="2" charset="77"/>
              </a:rPr>
              <a:t>Comment </a:t>
            </a:r>
            <a:r>
              <a:rPr lang="fr-FR" sz="1600" b="0" i="0" u="none" strike="noStrike" dirty="0">
                <a:solidFill>
                  <a:srgbClr val="00CFCD"/>
                </a:solidFill>
                <a:effectLst/>
                <a:latin typeface="Poppins" pitchFamily="2" charset="77"/>
                <a:cs typeface="Poppins" pitchFamily="2" charset="77"/>
              </a:rPr>
              <a:t>mesurez-vous la qualité des données </a:t>
            </a:r>
            <a:r>
              <a:rPr lang="fr-FR" sz="1600" b="0" i="0" u="none" strike="noStrike" dirty="0">
                <a:solidFill>
                  <a:schemeClr val="bg1"/>
                </a:solidFill>
                <a:effectLst/>
                <a:latin typeface="Poppins" pitchFamily="2" charset="77"/>
                <a:cs typeface="Poppins" pitchFamily="2" charset="77"/>
              </a:rPr>
              <a:t>des actifs que votre entreprise collecte et stocke ?</a:t>
            </a:r>
          </a:p>
          <a:p>
            <a:pPr>
              <a:buFont typeface="Wingdings" pitchFamily="2" charset="2"/>
              <a:buChar char="Ø"/>
            </a:pPr>
            <a:r>
              <a:rPr lang="fr-FR" sz="1600" b="0" i="0" u="none" strike="noStrike" dirty="0">
                <a:solidFill>
                  <a:schemeClr val="bg1"/>
                </a:solidFill>
                <a:effectLst/>
                <a:latin typeface="Poppins" pitchFamily="2" charset="77"/>
                <a:cs typeface="Poppins" pitchFamily="2" charset="77"/>
              </a:rPr>
              <a:t>Quels sont </a:t>
            </a:r>
            <a:r>
              <a:rPr lang="fr-FR" sz="1600" b="0" i="0" u="none" strike="noStrike" dirty="0">
                <a:solidFill>
                  <a:srgbClr val="E998AC"/>
                </a:solidFill>
                <a:effectLst/>
                <a:latin typeface="Poppins" pitchFamily="2" charset="77"/>
                <a:cs typeface="Poppins" pitchFamily="2" charset="77"/>
              </a:rPr>
              <a:t>les indicateurs clés de performance</a:t>
            </a:r>
            <a:r>
              <a:rPr lang="fr-FR" sz="1600" b="0" i="0" u="none" strike="noStrike" dirty="0">
                <a:solidFill>
                  <a:schemeClr val="bg1"/>
                </a:solidFill>
                <a:effectLst/>
                <a:latin typeface="Poppins" pitchFamily="2" charset="77"/>
                <a:cs typeface="Poppins" pitchFamily="2" charset="77"/>
              </a:rPr>
              <a:t> ou les objectifs que vous allez demander à votre stratégie de qualité des données de respecter ?</a:t>
            </a:r>
          </a:p>
          <a:p>
            <a:pPr>
              <a:buFont typeface="Wingdings" pitchFamily="2" charset="2"/>
              <a:buChar char="Ø"/>
            </a:pPr>
            <a:r>
              <a:rPr lang="fr-FR" sz="1600" b="0" i="0" u="none" strike="noStrike" dirty="0">
                <a:solidFill>
                  <a:schemeClr val="bg1"/>
                </a:solidFill>
                <a:effectLst/>
                <a:latin typeface="Poppins" pitchFamily="2" charset="77"/>
                <a:cs typeface="Poppins" pitchFamily="2" charset="77"/>
              </a:rPr>
              <a:t>Qui, dans l'entreprise, sera tenu </a:t>
            </a:r>
            <a:r>
              <a:rPr lang="fr-FR" sz="1600" b="0" i="0" u="none" strike="noStrike" dirty="0">
                <a:solidFill>
                  <a:srgbClr val="FF9972"/>
                </a:solidFill>
                <a:effectLst/>
                <a:latin typeface="Poppins" pitchFamily="2" charset="77"/>
                <a:cs typeface="Poppins" pitchFamily="2" charset="77"/>
              </a:rPr>
              <a:t>responsable</a:t>
            </a:r>
            <a:r>
              <a:rPr lang="fr-FR" sz="1600" b="0" i="0" u="none" strike="noStrike" dirty="0">
                <a:solidFill>
                  <a:schemeClr val="bg1"/>
                </a:solidFill>
                <a:effectLst/>
                <a:latin typeface="Poppins" pitchFamily="2" charset="77"/>
                <a:cs typeface="Poppins" pitchFamily="2" charset="77"/>
              </a:rPr>
              <a:t> de la réalisation des indicateurs clés de performance et des objectifs de votre stratégie ?</a:t>
            </a:r>
          </a:p>
          <a:p>
            <a:pPr>
              <a:buFont typeface="Wingdings" pitchFamily="2" charset="2"/>
              <a:buChar char="Ø"/>
            </a:pPr>
            <a:r>
              <a:rPr lang="fr-FR" sz="1600" b="0" i="0" u="none" strike="noStrike" dirty="0">
                <a:solidFill>
                  <a:schemeClr val="bg1"/>
                </a:solidFill>
                <a:effectLst/>
                <a:latin typeface="Poppins" pitchFamily="2" charset="77"/>
                <a:cs typeface="Poppins" pitchFamily="2" charset="77"/>
              </a:rPr>
              <a:t>Quels sont les </a:t>
            </a:r>
            <a:r>
              <a:rPr lang="fr-FR" sz="1600" b="0" i="0" u="none" strike="noStrike" dirty="0">
                <a:solidFill>
                  <a:srgbClr val="00CFCD"/>
                </a:solidFill>
                <a:effectLst/>
                <a:latin typeface="Poppins" pitchFamily="2" charset="77"/>
                <a:cs typeface="Poppins" pitchFamily="2" charset="77"/>
              </a:rPr>
              <a:t>contrôles </a:t>
            </a:r>
            <a:r>
              <a:rPr lang="fr-FR" sz="1600" b="0" i="0" u="none" strike="noStrike" dirty="0">
                <a:solidFill>
                  <a:schemeClr val="bg1"/>
                </a:solidFill>
                <a:effectLst/>
                <a:latin typeface="Poppins" pitchFamily="2" charset="77"/>
                <a:cs typeface="Poppins" pitchFamily="2" charset="77"/>
              </a:rPr>
              <a:t>dont vous disposez pour vous assurer que les indicateurs clés de performance sont mesurés correctement et que les objectifs peuvent être atteints ?</a:t>
            </a:r>
            <a:br>
              <a:rPr lang="fr-FR" dirty="0"/>
            </a:br>
            <a:br>
              <a:rPr lang="fr-FR" dirty="0"/>
            </a:br>
            <a:endParaRPr lang="fr-FR" dirty="0"/>
          </a:p>
        </p:txBody>
      </p:sp>
      <p:sp>
        <p:nvSpPr>
          <p:cNvPr id="3" name="Titre 2">
            <a:extLst>
              <a:ext uri="{FF2B5EF4-FFF2-40B4-BE49-F238E27FC236}">
                <a16:creationId xmlns:a16="http://schemas.microsoft.com/office/drawing/2014/main" id="{D0B3B41C-8EA0-E25E-956F-7D773F64E28D}"/>
              </a:ext>
            </a:extLst>
          </p:cNvPr>
          <p:cNvSpPr>
            <a:spLocks noGrp="1"/>
          </p:cNvSpPr>
          <p:nvPr>
            <p:ph type="ctrTitle"/>
          </p:nvPr>
        </p:nvSpPr>
        <p:spPr>
          <a:xfrm>
            <a:off x="618824" y="411675"/>
            <a:ext cx="5292878" cy="577800"/>
          </a:xfrm>
        </p:spPr>
        <p:txBody>
          <a:bodyPr/>
          <a:lstStyle/>
          <a:p>
            <a:r>
              <a:rPr lang="fr-FR" dirty="0">
                <a:latin typeface="Poppins" pitchFamily="2" charset="77"/>
                <a:cs typeface="Poppins" pitchFamily="2" charset="77"/>
              </a:rPr>
              <a:t>Construire une stratégie</a:t>
            </a:r>
          </a:p>
        </p:txBody>
      </p:sp>
    </p:spTree>
    <p:extLst>
      <p:ext uri="{BB962C8B-B14F-4D97-AF65-F5344CB8AC3E}">
        <p14:creationId xmlns:p14="http://schemas.microsoft.com/office/powerpoint/2010/main" val="271488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455396" y="2123052"/>
            <a:ext cx="408771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latin typeface="Poppins" pitchFamily="2" charset="77"/>
                <a:cs typeface="Poppins" pitchFamily="2" charset="77"/>
              </a:rPr>
              <a:t>Applications</a:t>
            </a:r>
            <a:endParaRPr dirty="0">
              <a:latin typeface="Poppins" pitchFamily="2" charset="77"/>
              <a:cs typeface="Poppins" pitchFamily="2" charset="77"/>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ZoneTexte 1">
            <a:extLst>
              <a:ext uri="{FF2B5EF4-FFF2-40B4-BE49-F238E27FC236}">
                <a16:creationId xmlns:a16="http://schemas.microsoft.com/office/drawing/2014/main" id="{5FD3BC30-14C8-D4C6-8FE2-CEDEA0C1E537}"/>
              </a:ext>
            </a:extLst>
          </p:cNvPr>
          <p:cNvSpPr txBox="1"/>
          <p:nvPr/>
        </p:nvSpPr>
        <p:spPr>
          <a:xfrm>
            <a:off x="2223920" y="2856298"/>
            <a:ext cx="2403222" cy="369332"/>
          </a:xfrm>
          <a:prstGeom prst="rect">
            <a:avLst/>
          </a:prstGeom>
          <a:noFill/>
        </p:spPr>
        <p:txBody>
          <a:bodyPr wrap="none" rtlCol="0">
            <a:spAutoFit/>
          </a:bodyPr>
          <a:lstStyle/>
          <a:p>
            <a:r>
              <a:rPr lang="fr-FR" sz="1800" dirty="0" err="1">
                <a:solidFill>
                  <a:schemeClr val="bg1"/>
                </a:solidFill>
              </a:rPr>
              <a:t>Chatbots</a:t>
            </a:r>
            <a:r>
              <a:rPr lang="fr-FR" sz="1800" dirty="0">
                <a:solidFill>
                  <a:schemeClr val="bg1"/>
                </a:solidFill>
              </a:rPr>
              <a:t> &amp; </a:t>
            </a:r>
            <a:r>
              <a:rPr lang="fr-FR" sz="1800" dirty="0" err="1">
                <a:solidFill>
                  <a:schemeClr val="bg1"/>
                </a:solidFill>
              </a:rPr>
              <a:t>Voicebots</a:t>
            </a:r>
            <a:endParaRPr lang="fr-FR" sz="1800" dirty="0">
              <a:solidFill>
                <a:schemeClr val="bg1"/>
              </a:solidFill>
            </a:endParaRPr>
          </a:p>
        </p:txBody>
      </p:sp>
    </p:spTree>
    <p:extLst>
      <p:ext uri="{BB962C8B-B14F-4D97-AF65-F5344CB8AC3E}">
        <p14:creationId xmlns:p14="http://schemas.microsoft.com/office/powerpoint/2010/main" val="2505482710"/>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TotalTime>
  <Words>1952</Words>
  <Application>Microsoft Macintosh PowerPoint</Application>
  <PresentationFormat>Affichage à l'écran (16:9)</PresentationFormat>
  <Paragraphs>198</Paragraphs>
  <Slides>54</Slides>
  <Notes>11</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54</vt:i4>
      </vt:variant>
    </vt:vector>
  </HeadingPairs>
  <TitlesOfParts>
    <vt:vector size="65" baseType="lpstr">
      <vt:lpstr>Share Tech</vt:lpstr>
      <vt:lpstr>Proxima Nova Semibold</vt:lpstr>
      <vt:lpstr>Arial</vt:lpstr>
      <vt:lpstr>Advent Pro SemiBold</vt:lpstr>
      <vt:lpstr>Poppins</vt:lpstr>
      <vt:lpstr>Fira Sans Extra Condensed Medium</vt:lpstr>
      <vt:lpstr>Proxima Nova</vt:lpstr>
      <vt:lpstr>Maven Pro</vt:lpstr>
      <vt:lpstr>Wingdings</vt:lpstr>
      <vt:lpstr>Data Science Consulting by Slidesgo</vt:lpstr>
      <vt:lpstr>Slidesgo Final Pages</vt:lpstr>
      <vt:lpstr>NLP &amp; Industrie</vt:lpstr>
      <vt:lpstr>Applications Santé</vt:lpstr>
      <vt:lpstr>Introduction</vt:lpstr>
      <vt:lpstr>Data quality </vt:lpstr>
      <vt:lpstr>Data quality</vt:lpstr>
      <vt:lpstr>Data quality</vt:lpstr>
      <vt:lpstr>Présentation PowerPoint</vt:lpstr>
      <vt:lpstr>Construire une stratégie</vt:lpstr>
      <vt:lpstr>Applications</vt:lpstr>
      <vt:lpstr>Chatbots &amp; voicebots </vt:lpstr>
      <vt:lpstr>Chatbots</vt:lpstr>
      <vt:lpstr>Chatbots</vt:lpstr>
      <vt:lpstr>Chatbots</vt:lpstr>
      <vt:lpstr>Chatbots</vt:lpstr>
      <vt:lpstr>Présentation PowerPoint</vt:lpstr>
      <vt:lpstr>Présentation PowerPoint</vt:lpstr>
      <vt:lpstr>Présentation PowerPoint</vt:lpstr>
      <vt:lpstr>Présentation PowerPoint</vt:lpstr>
      <vt:lpstr>Présentation PowerPoint</vt:lpstr>
      <vt:lpstr>Limites</vt:lpstr>
      <vt:lpstr>Applications</vt:lpstr>
      <vt:lpstr>Organiser les données</vt:lpstr>
      <vt:lpstr>Présentation PowerPoint</vt:lpstr>
      <vt:lpstr>Cas d’usages</vt:lpstr>
      <vt:lpstr>Pharmaco-vigilange</vt:lpstr>
      <vt:lpstr>Santé mentale</vt:lpstr>
      <vt:lpstr>Présentation PowerPoint</vt:lpstr>
      <vt:lpstr>Applications</vt:lpstr>
      <vt:lpstr>E-commerce</vt:lpstr>
      <vt:lpstr>Présentation PowerPoint</vt:lpstr>
      <vt:lpstr>Présentation PowerPoint</vt:lpstr>
      <vt:lpstr>Présentation PowerPoint</vt:lpstr>
      <vt:lpstr>Présentation PowerPoint</vt:lpstr>
      <vt:lpstr>Présentation PowerPoint</vt:lpstr>
      <vt:lpstr>Présentation PowerPoint</vt:lpstr>
      <vt:lpstr>Opinion mining</vt:lpstr>
      <vt:lpstr>Présentation PowerPoint</vt:lpstr>
      <vt:lpstr>Présentation PowerPoint</vt:lpstr>
      <vt:lpstr>SEO</vt:lpstr>
      <vt:lpstr>Substitutes and Complements </vt:lpstr>
      <vt:lpstr>Applications</vt:lpstr>
      <vt:lpstr>Présentation PowerPoint</vt:lpstr>
      <vt:lpstr>Challenges</vt:lpstr>
      <vt:lpstr>Challenges</vt:lpstr>
      <vt:lpstr>Présentation PowerPoint</vt:lpstr>
      <vt:lpstr>Présentation PowerPoint</vt:lpstr>
      <vt:lpstr>Applications</vt:lpstr>
      <vt:lpstr>Applications</vt:lpstr>
      <vt:lpstr>Applications</vt:lpstr>
      <vt:lpstr>Financial sentiment </vt:lpstr>
      <vt:lpstr>Risk assessment </vt:lpstr>
      <vt:lpstr>Legal Search</vt:lpstr>
      <vt:lpstr>Présentation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&amp; industrie</dc:title>
  <cp:lastModifiedBy>Anca Alexandra Munteanu</cp:lastModifiedBy>
  <cp:revision>8</cp:revision>
  <dcterms:modified xsi:type="dcterms:W3CDTF">2022-12-06T22:21:09Z</dcterms:modified>
</cp:coreProperties>
</file>